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61" r:id="rId3"/>
  </p:sldMasterIdLst>
  <p:notesMasterIdLst>
    <p:notesMasterId r:id="rId25"/>
  </p:notesMasterIdLst>
  <p:sldIdLst>
    <p:sldId id="256" r:id="rId4"/>
    <p:sldId id="286" r:id="rId5"/>
    <p:sldId id="280" r:id="rId6"/>
    <p:sldId id="277" r:id="rId7"/>
    <p:sldId id="259" r:id="rId8"/>
    <p:sldId id="278" r:id="rId9"/>
    <p:sldId id="282" r:id="rId10"/>
    <p:sldId id="260" r:id="rId11"/>
    <p:sldId id="261" r:id="rId12"/>
    <p:sldId id="279" r:id="rId13"/>
    <p:sldId id="263" r:id="rId14"/>
    <p:sldId id="267" r:id="rId15"/>
    <p:sldId id="270" r:id="rId16"/>
    <p:sldId id="269" r:id="rId17"/>
    <p:sldId id="283" r:id="rId18"/>
    <p:sldId id="272" r:id="rId19"/>
    <p:sldId id="264" r:id="rId20"/>
    <p:sldId id="276" r:id="rId21"/>
    <p:sldId id="273" r:id="rId22"/>
    <p:sldId id="27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resa Ganias" initials="TG" lastIdx="2" clrIdx="0">
    <p:extLst>
      <p:ext uri="{19B8F6BF-5375-455C-9EA6-DF929625EA0E}">
        <p15:presenceInfo xmlns:p15="http://schemas.microsoft.com/office/powerpoint/2012/main" userId="S::T.Ganias@sanctamaria.school.nz::9efe0d06-b2ca-4e13-a4d6-576e549bd2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99"/>
    <a:srgbClr val="FF66FF"/>
    <a:srgbClr val="153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758" autoAdjust="0"/>
  </p:normalViewPr>
  <p:slideViewPr>
    <p:cSldViewPr snapToGrid="0" showGuides="1">
      <p:cViewPr varScale="1">
        <p:scale>
          <a:sx n="61" d="100"/>
          <a:sy n="61" d="100"/>
        </p:scale>
        <p:origin x="144" y="60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D5A66-2038-49C9-8369-C0DD5570647A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NZ"/>
        </a:p>
      </dgm:t>
    </dgm:pt>
    <dgm:pt modelId="{358CF4DF-AA3E-4A35-B8F5-D7BCBD7BBE4F}">
      <dgm:prSet phldrT="[Text]" custT="1"/>
      <dgm:spPr/>
      <dgm:t>
        <a:bodyPr/>
        <a:lstStyle/>
        <a:p>
          <a:r>
            <a:rPr lang="en-NZ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grade is warded.</a:t>
          </a:r>
        </a:p>
      </dgm:t>
    </dgm:pt>
    <dgm:pt modelId="{D832B90F-5D09-48F1-B5D1-277085DB6EE3}" type="parTrans" cxnId="{B18AB53A-9EBF-4E69-9440-DB688BAD2D2F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3F7874-C8DE-4997-BFCE-5F265C5ACAE4}" type="sibTrans" cxnId="{B18AB53A-9EBF-4E69-9440-DB688BAD2D2F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FDCB60-75B3-4D46-AD9E-09FF162679B5}">
      <dgm:prSet phldrT="[Text]" custT="1"/>
      <dgm:spPr/>
      <dgm:t>
        <a:bodyPr/>
        <a:lstStyle/>
        <a:p>
          <a:r>
            <a:rPr lang="en-NZ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Teacher will explain criteria.</a:t>
          </a:r>
        </a:p>
      </dgm:t>
    </dgm:pt>
    <dgm:pt modelId="{B417C3D5-7792-492E-8BC0-4F07B5B4A094}" type="parTrans" cxnId="{57697EA2-1C20-4029-BD88-C99AA7E19502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69D74-63E6-4B3C-8D00-C26D2DD1E283}" type="sibTrans" cxnId="{57697EA2-1C20-4029-BD88-C99AA7E19502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26367-CF3A-444A-B762-0A8461FC2DCA}">
      <dgm:prSet phldrT="[Text]" custT="1"/>
      <dgm:spPr/>
      <dgm:t>
        <a:bodyPr/>
        <a:lstStyle/>
        <a:p>
          <a:r>
            <a:rPr lang="en-NZ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You can ask the teacher to reconsider your work.</a:t>
          </a:r>
        </a:p>
      </dgm:t>
    </dgm:pt>
    <dgm:pt modelId="{CA27711A-DC64-42EC-95DA-E72860AC643A}" type="parTrans" cxnId="{1949AAD6-44EE-44E4-93A2-DB2CA5CBB7E0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A0BDB-911B-4AB5-9C41-4FCABF844BD2}" type="sibTrans" cxnId="{1949AAD6-44EE-44E4-93A2-DB2CA5CBB7E0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E8F46-3237-47CE-BBFF-7076AA424460}">
      <dgm:prSet phldrT="[Text]" custT="1"/>
      <dgm:spPr/>
      <dgm:t>
        <a:bodyPr/>
        <a:lstStyle/>
        <a:p>
          <a:r>
            <a:rPr lang="en-NZ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Teacher explains results and makes any necessary alterations.</a:t>
          </a:r>
        </a:p>
      </dgm:t>
    </dgm:pt>
    <dgm:pt modelId="{A63779B0-3D57-4605-91E2-3F3D2A50A5BC}" type="parTrans" cxnId="{9699F971-15EC-4C2A-8B8D-AA1F677E2C6D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1E60A-E29E-44D1-B8C2-F70EB2973217}" type="sibTrans" cxnId="{9699F971-15EC-4C2A-8B8D-AA1F677E2C6D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121A1-8B50-49BA-89BF-5CD59667D299}">
      <dgm:prSet phldrT="[Text]" custT="1"/>
      <dgm:spPr/>
      <dgm:t>
        <a:bodyPr/>
        <a:lstStyle/>
        <a:p>
          <a:r>
            <a:rPr lang="en-NZ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They may decide to alter your grade at this point, or not. </a:t>
          </a:r>
        </a:p>
      </dgm:t>
    </dgm:pt>
    <dgm:pt modelId="{81ECA756-6EA8-4E32-95A8-A644E45416F7}" type="parTrans" cxnId="{6AAC3FF8-0F73-42CC-B6D0-CB4D5022E7DD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75E21-C0C2-43D3-841E-06E4B80AD6E8}" type="sibTrans" cxnId="{6AAC3FF8-0F73-42CC-B6D0-CB4D5022E7DD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111D1-74E6-4411-94EA-474D532C51B8}" type="pres">
      <dgm:prSet presAssocID="{2FCD5A66-2038-49C9-8369-C0DD5570647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B9A02DE5-E5A2-4775-B29B-591A0A64678D}" type="pres">
      <dgm:prSet presAssocID="{2F9121A1-8B50-49BA-89BF-5CD59667D299}" presName="Accent5" presStyleCnt="0"/>
      <dgm:spPr/>
    </dgm:pt>
    <dgm:pt modelId="{A53479C8-7950-4BF5-937B-CAC961FE72E8}" type="pres">
      <dgm:prSet presAssocID="{2F9121A1-8B50-49BA-89BF-5CD59667D299}" presName="Accent" presStyleLbl="node1" presStyleIdx="0" presStyleCnt="5" custAng="10800000" custLinFactNeighborX="595" custLinFactNeighborY="1145"/>
      <dgm:spPr>
        <a:prstGeom prst="teardrop">
          <a:avLst/>
        </a:prstGeom>
      </dgm:spPr>
    </dgm:pt>
    <dgm:pt modelId="{3F2E46B0-4AA7-4AAA-AC76-D731277F7F50}" type="pres">
      <dgm:prSet presAssocID="{2F9121A1-8B50-49BA-89BF-5CD59667D299}" presName="ParentBackground5" presStyleCnt="0"/>
      <dgm:spPr/>
    </dgm:pt>
    <dgm:pt modelId="{754747D3-C95E-48E9-90EB-8DE817CD9727}" type="pres">
      <dgm:prSet presAssocID="{2F9121A1-8B50-49BA-89BF-5CD59667D299}" presName="ParentBackground" presStyleLbl="fgAcc1" presStyleIdx="0" presStyleCnt="5" custLinFactNeighborX="464" custLinFactNeighborY="927"/>
      <dgm:spPr/>
    </dgm:pt>
    <dgm:pt modelId="{509E1065-429F-404B-9A35-5F2B5D1EF7E5}" type="pres">
      <dgm:prSet presAssocID="{2F9121A1-8B50-49BA-89BF-5CD59667D29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4786ED0-DFAE-4B43-A21E-C572D9A8087D}" type="pres">
      <dgm:prSet presAssocID="{A8DE8F46-3237-47CE-BBFF-7076AA424460}" presName="Accent4" presStyleCnt="0"/>
      <dgm:spPr/>
    </dgm:pt>
    <dgm:pt modelId="{6F40EBCB-CED5-4A96-8EF5-657F7ADB63F1}" type="pres">
      <dgm:prSet presAssocID="{A8DE8F46-3237-47CE-BBFF-7076AA424460}" presName="Accent" presStyleLbl="node1" presStyleIdx="1" presStyleCnt="5"/>
      <dgm:spPr/>
    </dgm:pt>
    <dgm:pt modelId="{6DA773F7-E0C5-4D3B-A84B-00C1D1FF9CBA}" type="pres">
      <dgm:prSet presAssocID="{A8DE8F46-3237-47CE-BBFF-7076AA424460}" presName="ParentBackground4" presStyleCnt="0"/>
      <dgm:spPr/>
    </dgm:pt>
    <dgm:pt modelId="{C5092CE0-6786-4432-9B77-EAF2C6A08DA7}" type="pres">
      <dgm:prSet presAssocID="{A8DE8F46-3237-47CE-BBFF-7076AA424460}" presName="ParentBackground" presStyleLbl="fgAcc1" presStyleIdx="1" presStyleCnt="5"/>
      <dgm:spPr/>
    </dgm:pt>
    <dgm:pt modelId="{17676945-D4F5-43A7-8353-6478979BB3FB}" type="pres">
      <dgm:prSet presAssocID="{A8DE8F46-3237-47CE-BBFF-7076AA42446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01B520D-7623-4BFD-A778-17C51176C2AC}" type="pres">
      <dgm:prSet presAssocID="{BC626367-CF3A-444A-B762-0A8461FC2DCA}" presName="Accent3" presStyleCnt="0"/>
      <dgm:spPr/>
    </dgm:pt>
    <dgm:pt modelId="{5722FAD1-E0C3-44C7-BB5F-D718F1A7956E}" type="pres">
      <dgm:prSet presAssocID="{BC626367-CF3A-444A-B762-0A8461FC2DCA}" presName="Accent" presStyleLbl="node1" presStyleIdx="2" presStyleCnt="5"/>
      <dgm:spPr/>
    </dgm:pt>
    <dgm:pt modelId="{BC237026-ABC9-4C6A-8561-356E8E6F95B9}" type="pres">
      <dgm:prSet presAssocID="{BC626367-CF3A-444A-B762-0A8461FC2DCA}" presName="ParentBackground3" presStyleCnt="0"/>
      <dgm:spPr/>
    </dgm:pt>
    <dgm:pt modelId="{A3470DC3-D946-4DF5-AADC-44643DDEEADF}" type="pres">
      <dgm:prSet presAssocID="{BC626367-CF3A-444A-B762-0A8461FC2DCA}" presName="ParentBackground" presStyleLbl="fgAcc1" presStyleIdx="2" presStyleCnt="5"/>
      <dgm:spPr/>
    </dgm:pt>
    <dgm:pt modelId="{AA8FC410-C710-419C-B962-BDC81FF5DF02}" type="pres">
      <dgm:prSet presAssocID="{BC626367-CF3A-444A-B762-0A8461FC2DC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096BB14-4A62-4E53-AFCE-A6C466F14C66}" type="pres">
      <dgm:prSet presAssocID="{00FDCB60-75B3-4D46-AD9E-09FF162679B5}" presName="Accent2" presStyleCnt="0"/>
      <dgm:spPr/>
    </dgm:pt>
    <dgm:pt modelId="{A8086284-68CB-4C9A-A7B4-DDC41E7D4876}" type="pres">
      <dgm:prSet presAssocID="{00FDCB60-75B3-4D46-AD9E-09FF162679B5}" presName="Accent" presStyleLbl="node1" presStyleIdx="3" presStyleCnt="5"/>
      <dgm:spPr/>
    </dgm:pt>
    <dgm:pt modelId="{A308D8E9-78F7-4920-A124-26E8AFDCF71A}" type="pres">
      <dgm:prSet presAssocID="{00FDCB60-75B3-4D46-AD9E-09FF162679B5}" presName="ParentBackground2" presStyleCnt="0"/>
      <dgm:spPr/>
    </dgm:pt>
    <dgm:pt modelId="{2F229D28-6C9F-47C8-8558-ED22F102B432}" type="pres">
      <dgm:prSet presAssocID="{00FDCB60-75B3-4D46-AD9E-09FF162679B5}" presName="ParentBackground" presStyleLbl="fgAcc1" presStyleIdx="3" presStyleCnt="5"/>
      <dgm:spPr/>
    </dgm:pt>
    <dgm:pt modelId="{908E0FEA-8AE8-4A63-8ED4-0F0792F2916F}" type="pres">
      <dgm:prSet presAssocID="{00FDCB60-75B3-4D46-AD9E-09FF162679B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859B2F1-FA58-4467-82B6-C543F0927965}" type="pres">
      <dgm:prSet presAssocID="{358CF4DF-AA3E-4A35-B8F5-D7BCBD7BBE4F}" presName="Accent1" presStyleCnt="0"/>
      <dgm:spPr/>
    </dgm:pt>
    <dgm:pt modelId="{F197A610-EFAF-46A8-A1EC-5516891F3435}" type="pres">
      <dgm:prSet presAssocID="{358CF4DF-AA3E-4A35-B8F5-D7BCBD7BBE4F}" presName="Accent" presStyleLbl="node1" presStyleIdx="4" presStyleCnt="5"/>
      <dgm:spPr/>
    </dgm:pt>
    <dgm:pt modelId="{3AB3E50F-DB0B-4548-8BB0-0EDD3A7D772C}" type="pres">
      <dgm:prSet presAssocID="{358CF4DF-AA3E-4A35-B8F5-D7BCBD7BBE4F}" presName="ParentBackground1" presStyleCnt="0"/>
      <dgm:spPr/>
    </dgm:pt>
    <dgm:pt modelId="{B6064F91-0E2C-493D-93EB-7FE77172F4C0}" type="pres">
      <dgm:prSet presAssocID="{358CF4DF-AA3E-4A35-B8F5-D7BCBD7BBE4F}" presName="ParentBackground" presStyleLbl="fgAcc1" presStyleIdx="4" presStyleCnt="5"/>
      <dgm:spPr/>
    </dgm:pt>
    <dgm:pt modelId="{7116831D-20A4-4F0C-B073-F3B1F3760B1E}" type="pres">
      <dgm:prSet presAssocID="{358CF4DF-AA3E-4A35-B8F5-D7BCBD7BBE4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7DD82506-9F60-4D3B-A3F7-3D93751AD2AB}" type="presOf" srcId="{358CF4DF-AA3E-4A35-B8F5-D7BCBD7BBE4F}" destId="{7116831D-20A4-4F0C-B073-F3B1F3760B1E}" srcOrd="1" destOrd="0" presId="urn:microsoft.com/office/officeart/2011/layout/CircleProcess"/>
    <dgm:cxn modelId="{2C685813-F7F3-4477-B64C-BD0013CDEAAA}" type="presOf" srcId="{A8DE8F46-3237-47CE-BBFF-7076AA424460}" destId="{17676945-D4F5-43A7-8353-6478979BB3FB}" srcOrd="1" destOrd="0" presId="urn:microsoft.com/office/officeart/2011/layout/CircleProcess"/>
    <dgm:cxn modelId="{97C2CB14-BC2A-48D0-9AE0-5FAF2E29BD62}" type="presOf" srcId="{2FCD5A66-2038-49C9-8369-C0DD5570647A}" destId="{2B6111D1-74E6-4411-94EA-474D532C51B8}" srcOrd="0" destOrd="0" presId="urn:microsoft.com/office/officeart/2011/layout/CircleProcess"/>
    <dgm:cxn modelId="{B18AB53A-9EBF-4E69-9440-DB688BAD2D2F}" srcId="{2FCD5A66-2038-49C9-8369-C0DD5570647A}" destId="{358CF4DF-AA3E-4A35-B8F5-D7BCBD7BBE4F}" srcOrd="0" destOrd="0" parTransId="{D832B90F-5D09-48F1-B5D1-277085DB6EE3}" sibTransId="{753F7874-C8DE-4997-BFCE-5F265C5ACAE4}"/>
    <dgm:cxn modelId="{E65F9861-B159-4842-96C1-3C2E239C18D8}" type="presOf" srcId="{2F9121A1-8B50-49BA-89BF-5CD59667D299}" destId="{509E1065-429F-404B-9A35-5F2B5D1EF7E5}" srcOrd="1" destOrd="0" presId="urn:microsoft.com/office/officeart/2011/layout/CircleProcess"/>
    <dgm:cxn modelId="{9699F971-15EC-4C2A-8B8D-AA1F677E2C6D}" srcId="{2FCD5A66-2038-49C9-8369-C0DD5570647A}" destId="{A8DE8F46-3237-47CE-BBFF-7076AA424460}" srcOrd="3" destOrd="0" parTransId="{A63779B0-3D57-4605-91E2-3F3D2A50A5BC}" sibTransId="{25A1E60A-E29E-44D1-B8C2-F70EB2973217}"/>
    <dgm:cxn modelId="{4B668852-DDC2-444F-9A92-47F3258472BA}" type="presOf" srcId="{A8DE8F46-3237-47CE-BBFF-7076AA424460}" destId="{C5092CE0-6786-4432-9B77-EAF2C6A08DA7}" srcOrd="0" destOrd="0" presId="urn:microsoft.com/office/officeart/2011/layout/CircleProcess"/>
    <dgm:cxn modelId="{4DF7B375-55B5-4855-809B-C73914E51565}" type="presOf" srcId="{00FDCB60-75B3-4D46-AD9E-09FF162679B5}" destId="{2F229D28-6C9F-47C8-8558-ED22F102B432}" srcOrd="0" destOrd="0" presId="urn:microsoft.com/office/officeart/2011/layout/CircleProcess"/>
    <dgm:cxn modelId="{5901BE7E-4C88-4C35-A437-F8ABBFF25161}" type="presOf" srcId="{00FDCB60-75B3-4D46-AD9E-09FF162679B5}" destId="{908E0FEA-8AE8-4A63-8ED4-0F0792F2916F}" srcOrd="1" destOrd="0" presId="urn:microsoft.com/office/officeart/2011/layout/CircleProcess"/>
    <dgm:cxn modelId="{209A297F-D1E6-4F34-A7B3-F01F00CF7D37}" type="presOf" srcId="{2F9121A1-8B50-49BA-89BF-5CD59667D299}" destId="{754747D3-C95E-48E9-90EB-8DE817CD9727}" srcOrd="0" destOrd="0" presId="urn:microsoft.com/office/officeart/2011/layout/CircleProcess"/>
    <dgm:cxn modelId="{57697EA2-1C20-4029-BD88-C99AA7E19502}" srcId="{2FCD5A66-2038-49C9-8369-C0DD5570647A}" destId="{00FDCB60-75B3-4D46-AD9E-09FF162679B5}" srcOrd="1" destOrd="0" parTransId="{B417C3D5-7792-492E-8BC0-4F07B5B4A094}" sibTransId="{E9169D74-63E6-4B3C-8D00-C26D2DD1E283}"/>
    <dgm:cxn modelId="{5B0EA5B5-E475-4DA6-88D4-0E8B9B190968}" type="presOf" srcId="{BC626367-CF3A-444A-B762-0A8461FC2DCA}" destId="{A3470DC3-D946-4DF5-AADC-44643DDEEADF}" srcOrd="0" destOrd="0" presId="urn:microsoft.com/office/officeart/2011/layout/CircleProcess"/>
    <dgm:cxn modelId="{8537CDB7-6DD1-4D88-831B-F6272B23A51D}" type="presOf" srcId="{BC626367-CF3A-444A-B762-0A8461FC2DCA}" destId="{AA8FC410-C710-419C-B962-BDC81FF5DF02}" srcOrd="1" destOrd="0" presId="urn:microsoft.com/office/officeart/2011/layout/CircleProcess"/>
    <dgm:cxn modelId="{98372FBE-7AFA-461F-A79D-9FB1562142FD}" type="presOf" srcId="{358CF4DF-AA3E-4A35-B8F5-D7BCBD7BBE4F}" destId="{B6064F91-0E2C-493D-93EB-7FE77172F4C0}" srcOrd="0" destOrd="0" presId="urn:microsoft.com/office/officeart/2011/layout/CircleProcess"/>
    <dgm:cxn modelId="{1949AAD6-44EE-44E4-93A2-DB2CA5CBB7E0}" srcId="{2FCD5A66-2038-49C9-8369-C0DD5570647A}" destId="{BC626367-CF3A-444A-B762-0A8461FC2DCA}" srcOrd="2" destOrd="0" parTransId="{CA27711A-DC64-42EC-95DA-E72860AC643A}" sibTransId="{679A0BDB-911B-4AB5-9C41-4FCABF844BD2}"/>
    <dgm:cxn modelId="{6AAC3FF8-0F73-42CC-B6D0-CB4D5022E7DD}" srcId="{2FCD5A66-2038-49C9-8369-C0DD5570647A}" destId="{2F9121A1-8B50-49BA-89BF-5CD59667D299}" srcOrd="4" destOrd="0" parTransId="{81ECA756-6EA8-4E32-95A8-A644E45416F7}" sibTransId="{31A75E21-C0C2-43D3-841E-06E4B80AD6E8}"/>
    <dgm:cxn modelId="{78FEA65E-C539-494F-B565-996CF1D79280}" type="presParOf" srcId="{2B6111D1-74E6-4411-94EA-474D532C51B8}" destId="{B9A02DE5-E5A2-4775-B29B-591A0A64678D}" srcOrd="0" destOrd="0" presId="urn:microsoft.com/office/officeart/2011/layout/CircleProcess"/>
    <dgm:cxn modelId="{A86941F6-1DAC-4F7B-84E5-3BF5706D8B1A}" type="presParOf" srcId="{B9A02DE5-E5A2-4775-B29B-591A0A64678D}" destId="{A53479C8-7950-4BF5-937B-CAC961FE72E8}" srcOrd="0" destOrd="0" presId="urn:microsoft.com/office/officeart/2011/layout/CircleProcess"/>
    <dgm:cxn modelId="{C43CE2A4-95B6-40FF-BBD1-2B741321DABD}" type="presParOf" srcId="{2B6111D1-74E6-4411-94EA-474D532C51B8}" destId="{3F2E46B0-4AA7-4AAA-AC76-D731277F7F50}" srcOrd="1" destOrd="0" presId="urn:microsoft.com/office/officeart/2011/layout/CircleProcess"/>
    <dgm:cxn modelId="{6F898A49-F490-4F04-8D3E-812C0E2EDAB4}" type="presParOf" srcId="{3F2E46B0-4AA7-4AAA-AC76-D731277F7F50}" destId="{754747D3-C95E-48E9-90EB-8DE817CD9727}" srcOrd="0" destOrd="0" presId="urn:microsoft.com/office/officeart/2011/layout/CircleProcess"/>
    <dgm:cxn modelId="{A05A1B80-DEBB-4237-BF2B-12DEB1227DB7}" type="presParOf" srcId="{2B6111D1-74E6-4411-94EA-474D532C51B8}" destId="{509E1065-429F-404B-9A35-5F2B5D1EF7E5}" srcOrd="2" destOrd="0" presId="urn:microsoft.com/office/officeart/2011/layout/CircleProcess"/>
    <dgm:cxn modelId="{ED9D55FB-32A6-4B8E-BF52-99478E69EEA8}" type="presParOf" srcId="{2B6111D1-74E6-4411-94EA-474D532C51B8}" destId="{74786ED0-DFAE-4B43-A21E-C572D9A8087D}" srcOrd="3" destOrd="0" presId="urn:microsoft.com/office/officeart/2011/layout/CircleProcess"/>
    <dgm:cxn modelId="{6A042D13-62FC-4073-9C22-7F19DA9D73B9}" type="presParOf" srcId="{74786ED0-DFAE-4B43-A21E-C572D9A8087D}" destId="{6F40EBCB-CED5-4A96-8EF5-657F7ADB63F1}" srcOrd="0" destOrd="0" presId="urn:microsoft.com/office/officeart/2011/layout/CircleProcess"/>
    <dgm:cxn modelId="{B9FDBFC3-DF50-4B71-AC03-CCBF6D7F5E48}" type="presParOf" srcId="{2B6111D1-74E6-4411-94EA-474D532C51B8}" destId="{6DA773F7-E0C5-4D3B-A84B-00C1D1FF9CBA}" srcOrd="4" destOrd="0" presId="urn:microsoft.com/office/officeart/2011/layout/CircleProcess"/>
    <dgm:cxn modelId="{DE803EE1-BDEE-4AB2-8C2D-352D84F79240}" type="presParOf" srcId="{6DA773F7-E0C5-4D3B-A84B-00C1D1FF9CBA}" destId="{C5092CE0-6786-4432-9B77-EAF2C6A08DA7}" srcOrd="0" destOrd="0" presId="urn:microsoft.com/office/officeart/2011/layout/CircleProcess"/>
    <dgm:cxn modelId="{33D624CA-BCB5-4A1C-B7BF-ECDA75A64C97}" type="presParOf" srcId="{2B6111D1-74E6-4411-94EA-474D532C51B8}" destId="{17676945-D4F5-43A7-8353-6478979BB3FB}" srcOrd="5" destOrd="0" presId="urn:microsoft.com/office/officeart/2011/layout/CircleProcess"/>
    <dgm:cxn modelId="{C8B37A03-4B2F-42F3-9006-69E946F0D2C6}" type="presParOf" srcId="{2B6111D1-74E6-4411-94EA-474D532C51B8}" destId="{501B520D-7623-4BFD-A778-17C51176C2AC}" srcOrd="6" destOrd="0" presId="urn:microsoft.com/office/officeart/2011/layout/CircleProcess"/>
    <dgm:cxn modelId="{0CDC19E4-52D2-41A9-B283-C55EE8FFF560}" type="presParOf" srcId="{501B520D-7623-4BFD-A778-17C51176C2AC}" destId="{5722FAD1-E0C3-44C7-BB5F-D718F1A7956E}" srcOrd="0" destOrd="0" presId="urn:microsoft.com/office/officeart/2011/layout/CircleProcess"/>
    <dgm:cxn modelId="{202B8592-ABC1-4759-9B7F-58E7F3724F7F}" type="presParOf" srcId="{2B6111D1-74E6-4411-94EA-474D532C51B8}" destId="{BC237026-ABC9-4C6A-8561-356E8E6F95B9}" srcOrd="7" destOrd="0" presId="urn:microsoft.com/office/officeart/2011/layout/CircleProcess"/>
    <dgm:cxn modelId="{3887A074-19B5-44DA-8067-37801A924103}" type="presParOf" srcId="{BC237026-ABC9-4C6A-8561-356E8E6F95B9}" destId="{A3470DC3-D946-4DF5-AADC-44643DDEEADF}" srcOrd="0" destOrd="0" presId="urn:microsoft.com/office/officeart/2011/layout/CircleProcess"/>
    <dgm:cxn modelId="{0BD1A800-C94D-4130-A68F-B9146B9EC0C1}" type="presParOf" srcId="{2B6111D1-74E6-4411-94EA-474D532C51B8}" destId="{AA8FC410-C710-419C-B962-BDC81FF5DF02}" srcOrd="8" destOrd="0" presId="urn:microsoft.com/office/officeart/2011/layout/CircleProcess"/>
    <dgm:cxn modelId="{76473705-6AEC-4AB5-B475-38A5DEDC577B}" type="presParOf" srcId="{2B6111D1-74E6-4411-94EA-474D532C51B8}" destId="{1096BB14-4A62-4E53-AFCE-A6C466F14C66}" srcOrd="9" destOrd="0" presId="urn:microsoft.com/office/officeart/2011/layout/CircleProcess"/>
    <dgm:cxn modelId="{E5D77AA7-E8B1-4B48-A57D-963D76108FC1}" type="presParOf" srcId="{1096BB14-4A62-4E53-AFCE-A6C466F14C66}" destId="{A8086284-68CB-4C9A-A7B4-DDC41E7D4876}" srcOrd="0" destOrd="0" presId="urn:microsoft.com/office/officeart/2011/layout/CircleProcess"/>
    <dgm:cxn modelId="{6C1799FE-CC0E-4338-A45A-6D8B2F404752}" type="presParOf" srcId="{2B6111D1-74E6-4411-94EA-474D532C51B8}" destId="{A308D8E9-78F7-4920-A124-26E8AFDCF71A}" srcOrd="10" destOrd="0" presId="urn:microsoft.com/office/officeart/2011/layout/CircleProcess"/>
    <dgm:cxn modelId="{0AE515BD-F6DE-4617-83DD-592013CA8648}" type="presParOf" srcId="{A308D8E9-78F7-4920-A124-26E8AFDCF71A}" destId="{2F229D28-6C9F-47C8-8558-ED22F102B432}" srcOrd="0" destOrd="0" presId="urn:microsoft.com/office/officeart/2011/layout/CircleProcess"/>
    <dgm:cxn modelId="{9FCEEC7A-DD19-4E41-908C-9809F329B948}" type="presParOf" srcId="{2B6111D1-74E6-4411-94EA-474D532C51B8}" destId="{908E0FEA-8AE8-4A63-8ED4-0F0792F2916F}" srcOrd="11" destOrd="0" presId="urn:microsoft.com/office/officeart/2011/layout/CircleProcess"/>
    <dgm:cxn modelId="{4019AB7B-00F4-4428-9D40-BBCC51C2B5CA}" type="presParOf" srcId="{2B6111D1-74E6-4411-94EA-474D532C51B8}" destId="{8859B2F1-FA58-4467-82B6-C543F0927965}" srcOrd="12" destOrd="0" presId="urn:microsoft.com/office/officeart/2011/layout/CircleProcess"/>
    <dgm:cxn modelId="{39291BC7-A719-4592-88CE-5F989FE4C679}" type="presParOf" srcId="{8859B2F1-FA58-4467-82B6-C543F0927965}" destId="{F197A610-EFAF-46A8-A1EC-5516891F3435}" srcOrd="0" destOrd="0" presId="urn:microsoft.com/office/officeart/2011/layout/CircleProcess"/>
    <dgm:cxn modelId="{788ED4FE-E40C-4F0E-9688-FE5E99597292}" type="presParOf" srcId="{2B6111D1-74E6-4411-94EA-474D532C51B8}" destId="{3AB3E50F-DB0B-4548-8BB0-0EDD3A7D772C}" srcOrd="13" destOrd="0" presId="urn:microsoft.com/office/officeart/2011/layout/CircleProcess"/>
    <dgm:cxn modelId="{E1FFA3DA-FEF2-4FA8-9E78-2042A374C03F}" type="presParOf" srcId="{3AB3E50F-DB0B-4548-8BB0-0EDD3A7D772C}" destId="{B6064F91-0E2C-493D-93EB-7FE77172F4C0}" srcOrd="0" destOrd="0" presId="urn:microsoft.com/office/officeart/2011/layout/CircleProcess"/>
    <dgm:cxn modelId="{6E94CC2D-53A3-4B28-895A-7136BA8AFBB9}" type="presParOf" srcId="{2B6111D1-74E6-4411-94EA-474D532C51B8}" destId="{7116831D-20A4-4F0C-B073-F3B1F3760B1E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CD5A66-2038-49C9-8369-C0DD5570647A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NZ"/>
        </a:p>
      </dgm:t>
    </dgm:pt>
    <dgm:pt modelId="{BC626367-CF3A-444A-B762-0A8461FC2DCA}">
      <dgm:prSet phldrT="[Text]" custT="1"/>
      <dgm:spPr/>
      <dgm:t>
        <a:bodyPr/>
        <a:lstStyle/>
        <a:p>
          <a:r>
            <a:rPr lang="en-NZ" sz="18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Still unhappy with the result…</a:t>
          </a:r>
        </a:p>
      </dgm:t>
    </dgm:pt>
    <dgm:pt modelId="{CA27711A-DC64-42EC-95DA-E72860AC643A}" type="parTrans" cxnId="{1949AAD6-44EE-44E4-93A2-DB2CA5CBB7E0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A0BDB-911B-4AB5-9C41-4FCABF844BD2}" type="sibTrans" cxnId="{1949AAD6-44EE-44E4-93A2-DB2CA5CBB7E0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121A1-8B50-49BA-89BF-5CD59667D299}">
      <dgm:prSet phldrT="[Text]" custT="1"/>
      <dgm:spPr/>
      <dgm:t>
        <a:bodyPr/>
        <a:lstStyle/>
        <a:p>
          <a:r>
            <a:rPr lang="en-NZ" sz="18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decision              of the </a:t>
          </a:r>
          <a:br>
            <a:rPr lang="en-NZ" sz="18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NZ" sz="18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Principal’s Nominee is final. </a:t>
          </a:r>
        </a:p>
      </dgm:t>
    </dgm:pt>
    <dgm:pt modelId="{81ECA756-6EA8-4E32-95A8-A644E45416F7}" type="parTrans" cxnId="{6AAC3FF8-0F73-42CC-B6D0-CB4D5022E7DD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75E21-C0C2-43D3-841E-06E4B80AD6E8}" type="sibTrans" cxnId="{6AAC3FF8-0F73-42CC-B6D0-CB4D5022E7DD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E8F46-3237-47CE-BBFF-7076AA424460}">
      <dgm:prSet phldrT="[Text]" custT="1"/>
      <dgm:spPr/>
      <dgm:t>
        <a:bodyPr/>
        <a:lstStyle/>
        <a:p>
          <a:r>
            <a:rPr lang="en-NZ" sz="17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Apply for an  appeal. Use the Appeals Application Form.</a:t>
          </a:r>
        </a:p>
      </dgm:t>
    </dgm:pt>
    <dgm:pt modelId="{25A1E60A-E29E-44D1-B8C2-F70EB2973217}" type="sibTrans" cxnId="{9699F971-15EC-4C2A-8B8D-AA1F677E2C6D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779B0-3D57-4605-91E2-3F3D2A50A5BC}" type="parTrans" cxnId="{9699F971-15EC-4C2A-8B8D-AA1F677E2C6D}">
      <dgm:prSet/>
      <dgm:spPr/>
      <dgm:t>
        <a:bodyPr/>
        <a:lstStyle/>
        <a:p>
          <a:endParaRPr lang="en-NZ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111D1-74E6-4411-94EA-474D532C51B8}" type="pres">
      <dgm:prSet presAssocID="{2FCD5A66-2038-49C9-8369-C0DD5570647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9F08B5D-6F45-4668-B917-EE9165A58FBB}" type="pres">
      <dgm:prSet presAssocID="{2F9121A1-8B50-49BA-89BF-5CD59667D299}" presName="Accent3" presStyleCnt="0"/>
      <dgm:spPr/>
    </dgm:pt>
    <dgm:pt modelId="{A53479C8-7950-4BF5-937B-CAC961FE72E8}" type="pres">
      <dgm:prSet presAssocID="{2F9121A1-8B50-49BA-89BF-5CD59667D299}" presName="Accent" presStyleLbl="node1" presStyleIdx="0" presStyleCnt="3"/>
      <dgm:spPr/>
    </dgm:pt>
    <dgm:pt modelId="{46379C02-0643-42BA-A477-8DC4EAF0ACA3}" type="pres">
      <dgm:prSet presAssocID="{2F9121A1-8B50-49BA-89BF-5CD59667D299}" presName="ParentBackground3" presStyleCnt="0"/>
      <dgm:spPr/>
    </dgm:pt>
    <dgm:pt modelId="{754747D3-C95E-48E9-90EB-8DE817CD9727}" type="pres">
      <dgm:prSet presAssocID="{2F9121A1-8B50-49BA-89BF-5CD59667D299}" presName="ParentBackground" presStyleLbl="fgAcc1" presStyleIdx="0" presStyleCnt="3"/>
      <dgm:spPr/>
    </dgm:pt>
    <dgm:pt modelId="{3F07221A-C1A3-487E-923F-69DFC76AD7CF}" type="pres">
      <dgm:prSet presAssocID="{2F9121A1-8B50-49BA-89BF-5CD59667D29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1B514EC-883B-4503-9E7B-59B19A33B174}" type="pres">
      <dgm:prSet presAssocID="{A8DE8F46-3237-47CE-BBFF-7076AA424460}" presName="Accent2" presStyleCnt="0"/>
      <dgm:spPr/>
    </dgm:pt>
    <dgm:pt modelId="{6F40EBCB-CED5-4A96-8EF5-657F7ADB63F1}" type="pres">
      <dgm:prSet presAssocID="{A8DE8F46-3237-47CE-BBFF-7076AA424460}" presName="Accent" presStyleLbl="node1" presStyleIdx="1" presStyleCnt="3"/>
      <dgm:spPr/>
    </dgm:pt>
    <dgm:pt modelId="{12C07A75-E5BE-4CDB-B143-96ACB921F55D}" type="pres">
      <dgm:prSet presAssocID="{A8DE8F46-3237-47CE-BBFF-7076AA424460}" presName="ParentBackground2" presStyleCnt="0"/>
      <dgm:spPr/>
    </dgm:pt>
    <dgm:pt modelId="{C5092CE0-6786-4432-9B77-EAF2C6A08DA7}" type="pres">
      <dgm:prSet presAssocID="{A8DE8F46-3237-47CE-BBFF-7076AA424460}" presName="ParentBackground" presStyleLbl="fgAcc1" presStyleIdx="1" presStyleCnt="3"/>
      <dgm:spPr/>
    </dgm:pt>
    <dgm:pt modelId="{6E304763-6144-443C-9BA5-BC6065ED6190}" type="pres">
      <dgm:prSet presAssocID="{A8DE8F46-3237-47CE-BBFF-7076AA42446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D82574A-A899-4FDB-A4F1-F55B2DD9E6FC}" type="pres">
      <dgm:prSet presAssocID="{BC626367-CF3A-444A-B762-0A8461FC2DCA}" presName="Accent1" presStyleCnt="0"/>
      <dgm:spPr/>
    </dgm:pt>
    <dgm:pt modelId="{5722FAD1-E0C3-44C7-BB5F-D718F1A7956E}" type="pres">
      <dgm:prSet presAssocID="{BC626367-CF3A-444A-B762-0A8461FC2DCA}" presName="Accent" presStyleLbl="node1" presStyleIdx="2" presStyleCnt="3"/>
      <dgm:spPr/>
    </dgm:pt>
    <dgm:pt modelId="{2E2B16D8-E825-425B-94F5-8C223DB4B15C}" type="pres">
      <dgm:prSet presAssocID="{BC626367-CF3A-444A-B762-0A8461FC2DCA}" presName="ParentBackground1" presStyleCnt="0"/>
      <dgm:spPr/>
    </dgm:pt>
    <dgm:pt modelId="{A3470DC3-D946-4DF5-AADC-44643DDEEADF}" type="pres">
      <dgm:prSet presAssocID="{BC626367-CF3A-444A-B762-0A8461FC2DCA}" presName="ParentBackground" presStyleLbl="fgAcc1" presStyleIdx="2" presStyleCnt="3"/>
      <dgm:spPr/>
    </dgm:pt>
    <dgm:pt modelId="{D55D5997-EDB8-4129-BD1C-3945B387E450}" type="pres">
      <dgm:prSet presAssocID="{BC626367-CF3A-444A-B762-0A8461FC2DC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BBA2710-9B59-4395-B09A-F82EC49BD14D}" type="presOf" srcId="{BC626367-CF3A-444A-B762-0A8461FC2DCA}" destId="{A3470DC3-D946-4DF5-AADC-44643DDEEADF}" srcOrd="0" destOrd="0" presId="urn:microsoft.com/office/officeart/2011/layout/CircleProcess"/>
    <dgm:cxn modelId="{97C2CB14-BC2A-48D0-9AE0-5FAF2E29BD62}" type="presOf" srcId="{2FCD5A66-2038-49C9-8369-C0DD5570647A}" destId="{2B6111D1-74E6-4411-94EA-474D532C51B8}" srcOrd="0" destOrd="0" presId="urn:microsoft.com/office/officeart/2011/layout/CircleProcess"/>
    <dgm:cxn modelId="{6A4A132D-EDA3-442D-B559-6A411AC13B6B}" type="presOf" srcId="{A8DE8F46-3237-47CE-BBFF-7076AA424460}" destId="{6E304763-6144-443C-9BA5-BC6065ED6190}" srcOrd="1" destOrd="0" presId="urn:microsoft.com/office/officeart/2011/layout/CircleProcess"/>
    <dgm:cxn modelId="{35DAF151-2FC6-4D43-ADE0-F1150D4C8EAF}" type="presOf" srcId="{BC626367-CF3A-444A-B762-0A8461FC2DCA}" destId="{D55D5997-EDB8-4129-BD1C-3945B387E450}" srcOrd="1" destOrd="0" presId="urn:microsoft.com/office/officeart/2011/layout/CircleProcess"/>
    <dgm:cxn modelId="{9699F971-15EC-4C2A-8B8D-AA1F677E2C6D}" srcId="{2FCD5A66-2038-49C9-8369-C0DD5570647A}" destId="{A8DE8F46-3237-47CE-BBFF-7076AA424460}" srcOrd="1" destOrd="0" parTransId="{A63779B0-3D57-4605-91E2-3F3D2A50A5BC}" sibTransId="{25A1E60A-E29E-44D1-B8C2-F70EB2973217}"/>
    <dgm:cxn modelId="{1FE52472-05FB-43E6-9D14-BF6860B64A60}" type="presOf" srcId="{2F9121A1-8B50-49BA-89BF-5CD59667D299}" destId="{3F07221A-C1A3-487E-923F-69DFC76AD7CF}" srcOrd="1" destOrd="0" presId="urn:microsoft.com/office/officeart/2011/layout/CircleProcess"/>
    <dgm:cxn modelId="{B05C2F7D-B0D1-4F89-9FAB-CAA01AF31C48}" type="presOf" srcId="{2F9121A1-8B50-49BA-89BF-5CD59667D299}" destId="{754747D3-C95E-48E9-90EB-8DE817CD9727}" srcOrd="0" destOrd="0" presId="urn:microsoft.com/office/officeart/2011/layout/CircleProcess"/>
    <dgm:cxn modelId="{8BD5AFCB-ED8C-4E88-9DB6-2B4D4130A2BB}" type="presOf" srcId="{A8DE8F46-3237-47CE-BBFF-7076AA424460}" destId="{C5092CE0-6786-4432-9B77-EAF2C6A08DA7}" srcOrd="0" destOrd="0" presId="urn:microsoft.com/office/officeart/2011/layout/CircleProcess"/>
    <dgm:cxn modelId="{1949AAD6-44EE-44E4-93A2-DB2CA5CBB7E0}" srcId="{2FCD5A66-2038-49C9-8369-C0DD5570647A}" destId="{BC626367-CF3A-444A-B762-0A8461FC2DCA}" srcOrd="0" destOrd="0" parTransId="{CA27711A-DC64-42EC-95DA-E72860AC643A}" sibTransId="{679A0BDB-911B-4AB5-9C41-4FCABF844BD2}"/>
    <dgm:cxn modelId="{6AAC3FF8-0F73-42CC-B6D0-CB4D5022E7DD}" srcId="{2FCD5A66-2038-49C9-8369-C0DD5570647A}" destId="{2F9121A1-8B50-49BA-89BF-5CD59667D299}" srcOrd="2" destOrd="0" parTransId="{81ECA756-6EA8-4E32-95A8-A644E45416F7}" sibTransId="{31A75E21-C0C2-43D3-841E-06E4B80AD6E8}"/>
    <dgm:cxn modelId="{7FFBCCC5-ABDA-423B-B30C-83A6B4590444}" type="presParOf" srcId="{2B6111D1-74E6-4411-94EA-474D532C51B8}" destId="{99F08B5D-6F45-4668-B917-EE9165A58FBB}" srcOrd="0" destOrd="0" presId="urn:microsoft.com/office/officeart/2011/layout/CircleProcess"/>
    <dgm:cxn modelId="{D8FB923A-DD5E-4FC8-877F-DA803F05987B}" type="presParOf" srcId="{99F08B5D-6F45-4668-B917-EE9165A58FBB}" destId="{A53479C8-7950-4BF5-937B-CAC961FE72E8}" srcOrd="0" destOrd="0" presId="urn:microsoft.com/office/officeart/2011/layout/CircleProcess"/>
    <dgm:cxn modelId="{DA4EFF33-7A0A-43F0-97E9-B3C1F5E5411A}" type="presParOf" srcId="{2B6111D1-74E6-4411-94EA-474D532C51B8}" destId="{46379C02-0643-42BA-A477-8DC4EAF0ACA3}" srcOrd="1" destOrd="0" presId="urn:microsoft.com/office/officeart/2011/layout/CircleProcess"/>
    <dgm:cxn modelId="{6AE6A7A2-A959-451F-A1C8-8896BC3F457A}" type="presParOf" srcId="{46379C02-0643-42BA-A477-8DC4EAF0ACA3}" destId="{754747D3-C95E-48E9-90EB-8DE817CD9727}" srcOrd="0" destOrd="0" presId="urn:microsoft.com/office/officeart/2011/layout/CircleProcess"/>
    <dgm:cxn modelId="{D7F16079-9F80-4A6C-9801-3512BE2FF70E}" type="presParOf" srcId="{2B6111D1-74E6-4411-94EA-474D532C51B8}" destId="{3F07221A-C1A3-487E-923F-69DFC76AD7CF}" srcOrd="2" destOrd="0" presId="urn:microsoft.com/office/officeart/2011/layout/CircleProcess"/>
    <dgm:cxn modelId="{2F8BB264-4D96-40CB-A94D-AA1FAAC2AD06}" type="presParOf" srcId="{2B6111D1-74E6-4411-94EA-474D532C51B8}" destId="{81B514EC-883B-4503-9E7B-59B19A33B174}" srcOrd="3" destOrd="0" presId="urn:microsoft.com/office/officeart/2011/layout/CircleProcess"/>
    <dgm:cxn modelId="{AD4B41B7-DB3C-4887-B1BD-B9A70B89419F}" type="presParOf" srcId="{81B514EC-883B-4503-9E7B-59B19A33B174}" destId="{6F40EBCB-CED5-4A96-8EF5-657F7ADB63F1}" srcOrd="0" destOrd="0" presId="urn:microsoft.com/office/officeart/2011/layout/CircleProcess"/>
    <dgm:cxn modelId="{2052872F-660F-4F1C-9CA1-A22914851EC9}" type="presParOf" srcId="{2B6111D1-74E6-4411-94EA-474D532C51B8}" destId="{12C07A75-E5BE-4CDB-B143-96ACB921F55D}" srcOrd="4" destOrd="0" presId="urn:microsoft.com/office/officeart/2011/layout/CircleProcess"/>
    <dgm:cxn modelId="{26D691EA-DC88-4E6B-B19E-F1285BD721CE}" type="presParOf" srcId="{12C07A75-E5BE-4CDB-B143-96ACB921F55D}" destId="{C5092CE0-6786-4432-9B77-EAF2C6A08DA7}" srcOrd="0" destOrd="0" presId="urn:microsoft.com/office/officeart/2011/layout/CircleProcess"/>
    <dgm:cxn modelId="{0E9DABD2-7398-43F6-8AED-EA5EBF6E7CFA}" type="presParOf" srcId="{2B6111D1-74E6-4411-94EA-474D532C51B8}" destId="{6E304763-6144-443C-9BA5-BC6065ED6190}" srcOrd="5" destOrd="0" presId="urn:microsoft.com/office/officeart/2011/layout/CircleProcess"/>
    <dgm:cxn modelId="{05D941D9-2672-4B9E-BF06-9E618705C167}" type="presParOf" srcId="{2B6111D1-74E6-4411-94EA-474D532C51B8}" destId="{CD82574A-A899-4FDB-A4F1-F55B2DD9E6FC}" srcOrd="6" destOrd="0" presId="urn:microsoft.com/office/officeart/2011/layout/CircleProcess"/>
    <dgm:cxn modelId="{E88F94C4-9F1F-4476-AA59-E19509E6DE95}" type="presParOf" srcId="{CD82574A-A899-4FDB-A4F1-F55B2DD9E6FC}" destId="{5722FAD1-E0C3-44C7-BB5F-D718F1A7956E}" srcOrd="0" destOrd="0" presId="urn:microsoft.com/office/officeart/2011/layout/CircleProcess"/>
    <dgm:cxn modelId="{C9360726-A84D-4DA7-9DDA-6C7CF41BF7B0}" type="presParOf" srcId="{2B6111D1-74E6-4411-94EA-474D532C51B8}" destId="{2E2B16D8-E825-425B-94F5-8C223DB4B15C}" srcOrd="7" destOrd="0" presId="urn:microsoft.com/office/officeart/2011/layout/CircleProcess"/>
    <dgm:cxn modelId="{9EC4ADFA-96E2-4B2C-8023-04557B1CD4F6}" type="presParOf" srcId="{2E2B16D8-E825-425B-94F5-8C223DB4B15C}" destId="{A3470DC3-D946-4DF5-AADC-44643DDEEADF}" srcOrd="0" destOrd="0" presId="urn:microsoft.com/office/officeart/2011/layout/CircleProcess"/>
    <dgm:cxn modelId="{1E703B93-1D75-4834-B803-91DEBE26C7AB}" type="presParOf" srcId="{2B6111D1-74E6-4411-94EA-474D532C51B8}" destId="{D55D5997-EDB8-4129-BD1C-3945B387E450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479C8-7950-4BF5-937B-CAC961FE72E8}">
      <dsp:nvSpPr>
        <dsp:cNvPr id="0" name=""/>
        <dsp:cNvSpPr/>
      </dsp:nvSpPr>
      <dsp:spPr>
        <a:xfrm rot="10800000">
          <a:off x="9490241" y="854849"/>
          <a:ext cx="2180142" cy="2180499"/>
        </a:xfrm>
        <a:prstGeom prst="teardrop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747D3-C95E-48E9-90EB-8DE817CD9727}">
      <dsp:nvSpPr>
        <dsp:cNvPr id="0" name=""/>
        <dsp:cNvSpPr/>
      </dsp:nvSpPr>
      <dsp:spPr>
        <a:xfrm>
          <a:off x="9558651" y="921444"/>
          <a:ext cx="2035109" cy="20351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They may decide to alter your grade at this point, or not. </a:t>
          </a:r>
        </a:p>
      </dsp:txBody>
      <dsp:txXfrm>
        <a:off x="9849878" y="1212228"/>
        <a:ext cx="1453815" cy="1453538"/>
      </dsp:txXfrm>
    </dsp:sp>
    <dsp:sp modelId="{6F40EBCB-CED5-4A96-8EF5-657F7ADB63F1}">
      <dsp:nvSpPr>
        <dsp:cNvPr id="0" name=""/>
        <dsp:cNvSpPr/>
      </dsp:nvSpPr>
      <dsp:spPr>
        <a:xfrm rot="2700000">
          <a:off x="7222998" y="829996"/>
          <a:ext cx="2179890" cy="2179890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92CE0-6786-4432-9B77-EAF2C6A08DA7}">
      <dsp:nvSpPr>
        <dsp:cNvPr id="0" name=""/>
        <dsp:cNvSpPr/>
      </dsp:nvSpPr>
      <dsp:spPr>
        <a:xfrm>
          <a:off x="7297129" y="902579"/>
          <a:ext cx="2035109" cy="20351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Teacher explains results and makes any necessary alterations.</a:t>
          </a:r>
        </a:p>
      </dsp:txBody>
      <dsp:txXfrm>
        <a:off x="7587196" y="1193363"/>
        <a:ext cx="1453815" cy="1453538"/>
      </dsp:txXfrm>
    </dsp:sp>
    <dsp:sp modelId="{5722FAD1-E0C3-44C7-BB5F-D718F1A7956E}">
      <dsp:nvSpPr>
        <dsp:cNvPr id="0" name=""/>
        <dsp:cNvSpPr/>
      </dsp:nvSpPr>
      <dsp:spPr>
        <a:xfrm rot="2700000">
          <a:off x="4970918" y="829996"/>
          <a:ext cx="2179890" cy="2179890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70DC3-D946-4DF5-AADC-44643DDEEADF}">
      <dsp:nvSpPr>
        <dsp:cNvPr id="0" name=""/>
        <dsp:cNvSpPr/>
      </dsp:nvSpPr>
      <dsp:spPr>
        <a:xfrm>
          <a:off x="5043889" y="902579"/>
          <a:ext cx="2035109" cy="20351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You can ask the teacher to reconsider your work.</a:t>
          </a:r>
        </a:p>
      </dsp:txBody>
      <dsp:txXfrm>
        <a:off x="5333956" y="1193363"/>
        <a:ext cx="1453815" cy="1453538"/>
      </dsp:txXfrm>
    </dsp:sp>
    <dsp:sp modelId="{A8086284-68CB-4C9A-A7B4-DDC41E7D4876}">
      <dsp:nvSpPr>
        <dsp:cNvPr id="0" name=""/>
        <dsp:cNvSpPr/>
      </dsp:nvSpPr>
      <dsp:spPr>
        <a:xfrm rot="2700000">
          <a:off x="2717679" y="829996"/>
          <a:ext cx="2179890" cy="2179890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29D28-6C9F-47C8-8558-ED22F102B432}">
      <dsp:nvSpPr>
        <dsp:cNvPr id="0" name=""/>
        <dsp:cNvSpPr/>
      </dsp:nvSpPr>
      <dsp:spPr>
        <a:xfrm>
          <a:off x="2790649" y="902579"/>
          <a:ext cx="2035109" cy="20351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Teacher will explain criteria.</a:t>
          </a:r>
        </a:p>
      </dsp:txBody>
      <dsp:txXfrm>
        <a:off x="3081877" y="1193363"/>
        <a:ext cx="1453815" cy="1453538"/>
      </dsp:txXfrm>
    </dsp:sp>
    <dsp:sp modelId="{F197A610-EFAF-46A8-A1EC-5516891F3435}">
      <dsp:nvSpPr>
        <dsp:cNvPr id="0" name=""/>
        <dsp:cNvSpPr/>
      </dsp:nvSpPr>
      <dsp:spPr>
        <a:xfrm rot="2700000">
          <a:off x="464439" y="829996"/>
          <a:ext cx="2179890" cy="2179890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64F91-0E2C-493D-93EB-7FE77172F4C0}">
      <dsp:nvSpPr>
        <dsp:cNvPr id="0" name=""/>
        <dsp:cNvSpPr/>
      </dsp:nvSpPr>
      <dsp:spPr>
        <a:xfrm>
          <a:off x="537410" y="902579"/>
          <a:ext cx="2035109" cy="203510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 grade is warded.</a:t>
          </a:r>
        </a:p>
      </dsp:txBody>
      <dsp:txXfrm>
        <a:off x="828637" y="1193363"/>
        <a:ext cx="1453815" cy="1453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479C8-7950-4BF5-937B-CAC961FE72E8}">
      <dsp:nvSpPr>
        <dsp:cNvPr id="0" name=""/>
        <dsp:cNvSpPr/>
      </dsp:nvSpPr>
      <dsp:spPr>
        <a:xfrm>
          <a:off x="5861032" y="803995"/>
          <a:ext cx="2129763" cy="21301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747D3-C95E-48E9-90EB-8DE817CD9727}">
      <dsp:nvSpPr>
        <dsp:cNvPr id="0" name=""/>
        <dsp:cNvSpPr/>
      </dsp:nvSpPr>
      <dsp:spPr>
        <a:xfrm>
          <a:off x="5931747" y="875012"/>
          <a:ext cx="1988333" cy="1988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The decision              of the </a:t>
          </a:r>
          <a:br>
            <a:rPr lang="en-NZ" sz="18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NZ" sz="1800" b="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Principal’s Nominee is final. </a:t>
          </a:r>
        </a:p>
      </dsp:txBody>
      <dsp:txXfrm>
        <a:off x="6215993" y="1159083"/>
        <a:ext cx="1419842" cy="1419980"/>
      </dsp:txXfrm>
    </dsp:sp>
    <dsp:sp modelId="{6F40EBCB-CED5-4A96-8EF5-657F7ADB63F1}">
      <dsp:nvSpPr>
        <dsp:cNvPr id="0" name=""/>
        <dsp:cNvSpPr/>
      </dsp:nvSpPr>
      <dsp:spPr>
        <a:xfrm rot="2700000">
          <a:off x="3662426" y="806570"/>
          <a:ext cx="2124633" cy="2124633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92CE0-6786-4432-9B77-EAF2C6A08DA7}">
      <dsp:nvSpPr>
        <dsp:cNvPr id="0" name=""/>
        <dsp:cNvSpPr/>
      </dsp:nvSpPr>
      <dsp:spPr>
        <a:xfrm>
          <a:off x="3730576" y="875012"/>
          <a:ext cx="1988333" cy="1988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Apply for an  appeal. Use the Appeals Application Form.</a:t>
          </a:r>
        </a:p>
      </dsp:txBody>
      <dsp:txXfrm>
        <a:off x="4014821" y="1159083"/>
        <a:ext cx="1419842" cy="1419980"/>
      </dsp:txXfrm>
    </dsp:sp>
    <dsp:sp modelId="{5722FAD1-E0C3-44C7-BB5F-D718F1A7956E}">
      <dsp:nvSpPr>
        <dsp:cNvPr id="0" name=""/>
        <dsp:cNvSpPr/>
      </dsp:nvSpPr>
      <dsp:spPr>
        <a:xfrm rot="2700000">
          <a:off x="1461254" y="806570"/>
          <a:ext cx="2124633" cy="2124633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70DC3-D946-4DF5-AADC-44643DDEEADF}">
      <dsp:nvSpPr>
        <dsp:cNvPr id="0" name=""/>
        <dsp:cNvSpPr/>
      </dsp:nvSpPr>
      <dsp:spPr>
        <a:xfrm>
          <a:off x="1529404" y="875012"/>
          <a:ext cx="1988333" cy="198812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i="1" kern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Still unhappy with the result…</a:t>
          </a:r>
        </a:p>
      </dsp:txBody>
      <dsp:txXfrm>
        <a:off x="1813650" y="1159083"/>
        <a:ext cx="1419842" cy="1419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5EA81-BCB8-442F-89B1-59EB3642CDEF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B7DA6-92DE-4073-BF2F-4899783E06E1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815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3580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730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087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525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486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8715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9915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6391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B7DA6-92DE-4073-BF2F-4899783E06E1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6513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1939-D423-4821-AB39-3765258F2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3803"/>
            <a:ext cx="9144000" cy="896159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5B561-EDF4-4E20-B60B-6DA915889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07653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328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A8B4-DBC3-4D7A-954E-4E0D2D02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600" cy="1129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387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3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89DF-53BA-4227-B5DA-B203BAB09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4DBBF-4E2C-44C5-81FD-780034671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6A188-5C24-40CD-AC9A-C872C6DD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1D2B9-5E5B-4C09-AC0B-7D214161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F85D8-1EEA-4EA0-A11B-5B5F54CD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935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61EA7-66FE-4380-B0C2-8677C6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A46EF-5EA9-4892-8D7F-824EDBB4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8E111-60EE-44C5-AA4A-9A89A801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ACE71-3547-4DEF-8A7A-EEE77AC5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02913-5D89-435C-9B66-783CED3C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89706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D015-DA57-41BD-98FB-F5EFEE1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152E8-6BF1-4A96-82D3-0CD937934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33922-AEE1-4003-B0B9-9F295A20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247C8-A213-456D-8806-D2258F18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E401E-A744-4F5D-B35F-C60247E5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012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9F9C-C537-4523-8B29-9ACE2423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6918-F58E-4083-A061-002556AD8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B1410-4F05-428D-AA94-E19D19462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4EBFF-41AF-4483-BC24-A14EECDA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895DD-733F-4669-B8CC-C87F6592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8BB72-82DD-493F-B55F-8EAE3B8FE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905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48EC7-8BFD-4BA6-AB2B-ED421569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9FEDC-468C-489A-B526-5BC22918A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31B05-074B-46B7-A110-E3F3D92D4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A43AF-20B0-4671-8578-280C4B8D2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4ABC6-0EA9-4319-A6DC-C970A58118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0A5F3A-883A-4AC0-94F1-10286C16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3BE7-C9B8-40B9-B357-4701CF57C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7A06C-30BD-4A77-AE05-F5140E5E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0952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5F1B-0220-4069-81F5-D989F333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A3A30-F497-4E11-8460-0B7245D1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30C52-89FE-413C-86FE-1CBC15CB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8C737-5458-4221-B6C7-1E2A5BAC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431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FA15D-6EAB-47CB-94EA-AC73C09D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55E29-CC80-4B69-9C8B-FEB459B5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47346-5FF7-4C38-BFBA-0E948E19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042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FA59-407D-477B-BAB6-9843BCB6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0F20-75F3-4E9D-9B79-29866B16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0DE3F-04A3-4C07-8FC4-BC2A8DDED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4A622-D277-4B3E-A4DE-DAF9E948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880CB-2FA0-45B3-AFC4-4C06F56A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23A2-A581-4D02-AEF1-53D16938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645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81939-D423-4821-AB39-3765258F2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608" y="577969"/>
            <a:ext cx="10006640" cy="1068746"/>
          </a:xfrm>
        </p:spPr>
        <p:txBody>
          <a:bodyPr anchor="b">
            <a:normAutofit/>
          </a:bodyPr>
          <a:lstStyle>
            <a:lvl1pPr algn="l"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5B561-EDF4-4E20-B60B-6DA915889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5554" y="2123627"/>
            <a:ext cx="10006641" cy="4156404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3842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1A41-45EB-4B34-A618-AD6E6840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B4C01-01F5-4357-A275-2CDE03F8A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D15C4-30C6-4BD0-A3D7-AC06F2D27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6E253-089D-4E53-BFA1-F9EA94A8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49869-1AB2-4925-9E4A-D7F8BDC92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C6120-76D8-4D58-A624-872772DB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981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D88-6843-4947-A367-430DA6E91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7D2D6-713C-4462-971A-B91D85126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04428-5468-4350-AB7F-F4C0E69C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39FDC-4C3F-4400-85FC-99EBD084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4C2BB-A988-4D5E-91A1-E5C5C648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428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F3A8A-2B48-4E4C-A17F-D97F147D6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BBE60-A8ED-4C31-A82E-21758F5B0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BF680-6BD2-407A-B1E7-A326EAD5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1C6508-63CA-4562-A31D-17A57E92907E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A95C9-A713-4402-AA8A-8ECEB087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28143-F47D-41AA-8473-45D18170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B59C7-E059-4659-AB24-0F8AF00A980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960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07D6-F778-4916-8EA1-651F6A3F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11599-F930-416C-B4F0-6C36BB4C3F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Aft>
                <a:spcPts val="150"/>
              </a:spcAft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/>
            </a:lvl3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52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C0FA-865A-43C0-AA09-B931B68E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55" y="1590075"/>
            <a:ext cx="5257800" cy="372379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4251C4-6178-4414-84DC-959EC0F1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139" y="1198084"/>
            <a:ext cx="51082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100"/>
              </a:spcBef>
              <a:spcAft>
                <a:spcPts val="150"/>
              </a:spcAft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572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3AA3-0C35-4E53-AFAB-27AA5B006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B664B-A175-4413-A07B-4C8F838E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5192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35BD-D799-4B9D-86FA-19F34286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55"/>
            <a:ext cx="10515600" cy="11385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CA7E-50B6-4248-9416-CE44E821F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23D48-9E23-4A59-B995-467400EE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9834B-9AFD-4EB1-AA87-167E2D8C6517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B828A-DF97-40DC-907B-3C5C17035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C99B8-9B7F-4445-8886-07C22A30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7B58E-C946-4A10-A2A9-2FE3B0A130B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587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2960-0C99-4BA2-9E3C-08E167BB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59" y="2277163"/>
            <a:ext cx="10515600" cy="973886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DDAB3-8F86-4F5F-8BDB-2C1A9026F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959" y="3312754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57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6800-3F37-4041-9D1E-34918A1F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343"/>
            <a:ext cx="10515600" cy="112134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2E25-4C7E-4652-9FA9-2FAE93F0A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3AD03-651D-4AD5-9BBE-FDCE5904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664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97FA-DC94-493D-90BE-F7E92B4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60717"/>
            <a:ext cx="10515600" cy="11299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195F7-76A3-4BB3-9DCE-1B858F2CB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C16A4-D58F-4505-BFAB-25E11629B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FAF534-3139-4A07-9208-79987F632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0DF8E-2B94-4B66-A3D9-E056E372C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4pPr>
              <a:lnSpc>
                <a:spcPct val="150000"/>
              </a:lnSpc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AEEEA-32E1-49C9-B640-656E190CE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9834B-9AFD-4EB1-AA87-167E2D8C6517}" type="datetimeFigureOut">
              <a:rPr lang="en-NZ" smtClean="0"/>
              <a:t>4/05/2022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C4F67-D29C-4BE9-BB83-AF58C9FD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07E569-E5D0-4C25-8893-7E531898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17B58E-C946-4A10-A2A9-2FE3B0A130B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059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31918-A222-4926-A113-0812EA2D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B0E60-2908-4713-B72A-E145D9C33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89A1733-7684-4264-917A-1AAA2C4217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268" y="4852359"/>
            <a:ext cx="1708030" cy="17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8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AEB50-EEEC-4E08-ABF3-B71B9F4B7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80BBF-366C-4965-B01A-886DB42C7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NZ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36DC68-EFCD-4D2B-ACCA-E45E6C90BE8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6" y="4947249"/>
            <a:ext cx="1708030" cy="17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2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50"/>
        </a:spcAft>
        <a:buFont typeface="Arial" panose="020B0604020202020204" pitchFamily="34" charset="0"/>
        <a:buNone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7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ctamaria.school.nz/wp-content/uploads/2019/09/SMC_Change_of_Assessment_Date_Application_form.pdf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nctamaria.school.nz/wp-content/uploads/2019/09/SMC_Change_of_Assessment_Date_Application_form.pdf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hyperlink" Target="Welcome%20to%20NCEA%20Master.doc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hyperlink" Target="https://www.sanctamaria.school.nz/wp-content/uploads/2019/09/SMC_NCEA_Assessment_Appeal_Application_Form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ogy.sanctamaria.school.nz/external_tool/1806178044/launch?csm_section_nid=4652609435" TargetMode="External"/><Relationship Id="rId2" Type="http://schemas.openxmlformats.org/officeDocument/2006/relationships/hyperlink" Target="https://www.sanctamaria.school.nz/staff-list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user/studytimenz/videos" TargetMode="External"/><Relationship Id="rId4" Type="http://schemas.openxmlformats.org/officeDocument/2006/relationships/hyperlink" Target="https://www.nzqa.govt.nz/audience-pages/student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zqa.govt.nz/studying-in-new-zealand/secondary-school-and-ncea/find-information-about-a-school/secondary-school-statistic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zqa.govt.nz/qualifications-standards/awards/university-entrance/approved-subject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uckland.ac.nz/en/study/applications-and-admissions/entry-requirements/undergraduate-entry-requirements/new-zealand-secondary-school-applicants/national-certification-educational-achievement.html" TargetMode="External"/><Relationship Id="rId4" Type="http://schemas.openxmlformats.org/officeDocument/2006/relationships/hyperlink" Target="https://www.auckland.ac.nz/en/study/study-options/find-a-study-op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1560-2F1C-42F3-8AB3-2BCC8948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070" y="780168"/>
            <a:ext cx="10745860" cy="26488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altLang="en-US" sz="4800" b="1" dirty="0">
                <a:solidFill>
                  <a:schemeClr val="accent5">
                    <a:lumMod val="50000"/>
                  </a:schemeClr>
                </a:solidFill>
              </a:rPr>
              <a:t>What </a:t>
            </a:r>
            <a:r>
              <a:rPr lang="en-NZ" altLang="en-US" sz="4800" b="1" dirty="0"/>
              <a:t>you need to know about NCEA</a:t>
            </a:r>
            <a:br>
              <a:rPr lang="en-NZ" alt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N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New Zealand Qualifications Authority - Wikipedia">
            <a:extLst>
              <a:ext uri="{FF2B5EF4-FFF2-40B4-BE49-F238E27FC236}">
                <a16:creationId xmlns:a16="http://schemas.microsoft.com/office/drawing/2014/main" id="{E87CB225-8EA8-4904-BC06-7D1D85D7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2" y="4892237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5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4FC3FAA-FE58-4A03-83F3-2D70DF4F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10619"/>
              </p:ext>
            </p:extLst>
          </p:nvPr>
        </p:nvGraphicFramePr>
        <p:xfrm>
          <a:off x="982339" y="1647650"/>
          <a:ext cx="8821538" cy="4843188"/>
        </p:xfrm>
        <a:graphic>
          <a:graphicData uri="http://schemas.openxmlformats.org/drawingml/2006/table">
            <a:tbl>
              <a:tblPr firstRow="1" bandRow="1"/>
              <a:tblGrid>
                <a:gridCol w="3656889">
                  <a:extLst>
                    <a:ext uri="{9D8B030D-6E8A-4147-A177-3AD203B41FA5}">
                      <a16:colId xmlns:a16="http://schemas.microsoft.com/office/drawing/2014/main" val="2491882151"/>
                    </a:ext>
                  </a:extLst>
                </a:gridCol>
                <a:gridCol w="5164649">
                  <a:extLst>
                    <a:ext uri="{9D8B030D-6E8A-4147-A177-3AD203B41FA5}">
                      <a16:colId xmlns:a16="http://schemas.microsoft.com/office/drawing/2014/main" val="429549890"/>
                    </a:ext>
                  </a:extLst>
                </a:gridCol>
              </a:tblGrid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b="1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NCEA Level 1 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3395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Academic Honours Gold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credits at Excellence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3722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Academic Honours Silver 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credits at Merit and/or Excellence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20514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b="1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NCEA Level 2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46229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Academic Honours Gold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credits at Excellence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683905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Academic Honours Silver 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credits at Merit and/or Excellence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369084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b="1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NCEA Level 3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80107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Academic Honours Gold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credits at Excellence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05788"/>
                  </a:ext>
                </a:extLst>
              </a:tr>
              <a:tr h="538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Academic Honours Silver 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credits at Merit and/or Excellence</a:t>
                      </a:r>
                      <a:endParaRPr lang="en-NZ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934207"/>
                  </a:ext>
                </a:extLst>
              </a:tr>
            </a:tbl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D4C82864-5D02-4A96-9103-6ECC657C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305"/>
            <a:ext cx="10515600" cy="1121345"/>
          </a:xfrm>
        </p:spPr>
        <p:txBody>
          <a:bodyPr>
            <a:normAutofit/>
          </a:bodyPr>
          <a:lstStyle/>
          <a:p>
            <a:r>
              <a:rPr lang="en-NZ" altLang="en-US" sz="3600" b="1" dirty="0"/>
              <a:t>Sancta Maria College Academic Honours</a:t>
            </a:r>
            <a:endParaRPr lang="en-NZ" sz="3600" dirty="0"/>
          </a:p>
        </p:txBody>
      </p:sp>
    </p:spTree>
    <p:extLst>
      <p:ext uri="{BB962C8B-B14F-4D97-AF65-F5344CB8AC3E}">
        <p14:creationId xmlns:p14="http://schemas.microsoft.com/office/powerpoint/2010/main" val="339004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3145FDEB-F0F3-42BB-A3CB-8B0009C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7669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altLang="en-US" sz="4400" b="1" dirty="0"/>
              <a:t>Scholars Badge </a:t>
            </a:r>
            <a:br>
              <a:rPr lang="en-NZ" altLang="en-US" sz="3600" b="1" dirty="0"/>
            </a:br>
            <a:r>
              <a:rPr lang="en-NZ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Sancta Maria College Academic Honours</a:t>
            </a:r>
            <a:endParaRPr lang="en-NZ" sz="3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6B1A24-8B64-4063-8A23-4542141A8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2039"/>
              </p:ext>
            </p:extLst>
          </p:nvPr>
        </p:nvGraphicFramePr>
        <p:xfrm>
          <a:off x="1055802" y="2300140"/>
          <a:ext cx="8636838" cy="393019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93180">
                  <a:extLst>
                    <a:ext uri="{9D8B030D-6E8A-4147-A177-3AD203B41FA5}">
                      <a16:colId xmlns:a16="http://schemas.microsoft.com/office/drawing/2014/main" val="308300793"/>
                    </a:ext>
                  </a:extLst>
                </a:gridCol>
                <a:gridCol w="4443658">
                  <a:extLst>
                    <a:ext uri="{9D8B030D-6E8A-4147-A177-3AD203B41FA5}">
                      <a16:colId xmlns:a16="http://schemas.microsoft.com/office/drawing/2014/main" val="993556574"/>
                    </a:ext>
                  </a:extLst>
                </a:gridCol>
              </a:tblGrid>
              <a:tr h="118902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0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NCEA Level 1 Scholars Badge</a:t>
                      </a:r>
                      <a:endParaRPr lang="en-NZ" sz="2000" b="1" kern="12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000" b="0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 student will receive Scholarship Endorsement for a course if they achieve </a:t>
                      </a:r>
                      <a:r>
                        <a:rPr lang="en-NZ" sz="20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14 or more credits at Excellence in a single year.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of these credits must be from externally assessed standards.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NZ" sz="2000" b="0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 of these credits must be from internally assessed standards.</a:t>
                      </a:r>
                      <a:endParaRPr lang="en-NZ" sz="2000" b="0" kern="12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451558706"/>
                  </a:ext>
                </a:extLst>
              </a:tr>
              <a:tr h="13524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0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NCEA Level 2 Scholars Badge</a:t>
                      </a:r>
                      <a:endParaRPr lang="en-NZ" sz="2000" b="1" kern="12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56069"/>
                  </a:ext>
                </a:extLst>
              </a:tr>
              <a:tr h="13887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0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NCEA Level 3 Scholars Badge</a:t>
                      </a:r>
                      <a:endParaRPr lang="en-NZ" sz="2000" b="1" kern="1200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39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63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07C964-20F3-4F28-9868-1B1ED193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9219"/>
            <a:ext cx="5257801" cy="4709615"/>
          </a:xfrm>
        </p:spPr>
        <p:txBody>
          <a:bodyPr>
            <a:normAutofit/>
          </a:bodyPr>
          <a:lstStyle/>
          <a:p>
            <a:r>
              <a:rPr lang="en-NZ" sz="2800" b="1" dirty="0"/>
              <a:t>FAQ:</a:t>
            </a:r>
            <a:br>
              <a:rPr lang="en-NZ" sz="2800" b="1" dirty="0"/>
            </a:br>
            <a:br>
              <a:rPr lang="en-NZ" sz="2800" dirty="0"/>
            </a:br>
            <a:r>
              <a:rPr lang="en-NZ" sz="2800" dirty="0"/>
              <a:t>1. </a:t>
            </a:r>
            <a:r>
              <a:rPr lang="en-NZ" sz="2800" b="1" dirty="0"/>
              <a:t>What if I’m sick when an assessment is on</a:t>
            </a:r>
            <a:r>
              <a:rPr lang="en-NZ" sz="2800" dirty="0"/>
              <a:t>?</a:t>
            </a:r>
            <a:br>
              <a:rPr lang="en-NZ" sz="2800" dirty="0"/>
            </a:br>
            <a:br>
              <a:rPr lang="en-NZ" sz="2800" dirty="0"/>
            </a:br>
            <a:r>
              <a:rPr lang="en-NZ" sz="2800" dirty="0"/>
              <a:t>2. What if there has been  an accident or emergency when an assessment is 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FF237-D5AA-4560-9994-41772C3DC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6160" y="379219"/>
            <a:ext cx="5528747" cy="5937498"/>
          </a:xfrm>
        </p:spPr>
        <p:txBody>
          <a:bodyPr>
            <a:no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NZ" b="1" u="sng" dirty="0"/>
              <a:t>STEP PROCESS</a:t>
            </a:r>
          </a:p>
          <a:p>
            <a:pPr marL="342900" indent="-342900" algn="l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Email the Principals Nominee and your teacher immediately.</a:t>
            </a:r>
          </a:p>
          <a:p>
            <a:pPr marL="342900" indent="-342900" algn="l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Get doctor to provide medical certificate or letter from guardian.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Complete the Application for </a:t>
            </a:r>
            <a:r>
              <a:rPr lang="en-NZ" b="1" dirty="0">
                <a:hlinkClick r:id="rId2"/>
              </a:rPr>
              <a:t>Change of Assessment Date</a:t>
            </a:r>
            <a:r>
              <a:rPr lang="en-NZ" b="1" dirty="0"/>
              <a:t> </a:t>
            </a:r>
            <a:r>
              <a:rPr lang="en-NZ" dirty="0"/>
              <a:t>(Late, Extension, Missed Assessment)</a:t>
            </a:r>
          </a:p>
          <a:p>
            <a:pPr marL="342900" indent="-342900" algn="l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Give the completed form to your Teacher who will rearrange another date for the assessment to take place on</a:t>
            </a:r>
          </a:p>
          <a:p>
            <a:pPr>
              <a:lnSpc>
                <a:spcPct val="120000"/>
              </a:lnSpc>
            </a:pPr>
            <a:endParaRPr lang="en-NZ" dirty="0"/>
          </a:p>
          <a:p>
            <a:pPr>
              <a:lnSpc>
                <a:spcPct val="120000"/>
              </a:lnSpc>
            </a:pPr>
            <a:endParaRPr lang="en-NZ" dirty="0"/>
          </a:p>
          <a:p>
            <a:pPr>
              <a:lnSpc>
                <a:spcPct val="120000"/>
              </a:lnSpc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7113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07C964-20F3-4F28-9868-1B1ED193A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466"/>
            <a:ext cx="5257800" cy="4272164"/>
          </a:xfrm>
        </p:spPr>
        <p:txBody>
          <a:bodyPr>
            <a:normAutofit/>
          </a:bodyPr>
          <a:lstStyle/>
          <a:p>
            <a:r>
              <a:rPr lang="en-NZ" sz="2800" b="1" dirty="0"/>
              <a:t>FAQ:</a:t>
            </a:r>
            <a:br>
              <a:rPr lang="en-NZ" sz="2800" b="1" dirty="0"/>
            </a:br>
            <a:br>
              <a:rPr lang="en-NZ" sz="2800" dirty="0"/>
            </a:br>
            <a:r>
              <a:rPr lang="en-NZ" sz="2800" dirty="0"/>
              <a:t>3.  </a:t>
            </a:r>
            <a:r>
              <a:rPr lang="en-NZ" sz="3200" dirty="0"/>
              <a:t>What if I need to apply for an extension to a deadline?</a:t>
            </a:r>
            <a:br>
              <a:rPr lang="en-NZ" sz="3200" dirty="0"/>
            </a:br>
            <a:endParaRPr lang="en-NZ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7FF237-D5AA-4560-9994-41772C3DC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441" y="472967"/>
            <a:ext cx="5331545" cy="5616748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Complete the Application for </a:t>
            </a:r>
            <a:r>
              <a:rPr lang="en-NZ" b="1" dirty="0">
                <a:hlinkClick r:id="rId2"/>
              </a:rPr>
              <a:t>Change of Assessment Date</a:t>
            </a:r>
            <a:r>
              <a:rPr lang="en-NZ" b="1" dirty="0"/>
              <a:t> </a:t>
            </a:r>
            <a:r>
              <a:rPr lang="en-NZ" dirty="0"/>
              <a:t>(Late, Extension, Missed Assessment)</a:t>
            </a:r>
          </a:p>
          <a:p>
            <a:pPr marL="342900" indent="-342900" algn="l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Give the completed form to your Teacher who will rearrange another date for the assessment to take place on</a:t>
            </a:r>
          </a:p>
          <a:p>
            <a:pPr marL="342900" indent="-342900" algn="l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The PN may grant an extension, set a new date, or decline the application.</a:t>
            </a:r>
          </a:p>
          <a:p>
            <a:pPr>
              <a:lnSpc>
                <a:spcPct val="120000"/>
              </a:lnSpc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111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ene, room, lined&#10;&#10;Description automatically generated">
            <a:extLst>
              <a:ext uri="{FF2B5EF4-FFF2-40B4-BE49-F238E27FC236}">
                <a16:creationId xmlns:a16="http://schemas.microsoft.com/office/drawing/2014/main" id="{07364D0F-D71F-4C8D-84BA-22FA9C004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4" r="1"/>
          <a:stretch/>
        </p:blipFill>
        <p:spPr>
          <a:xfrm>
            <a:off x="0" y="0"/>
            <a:ext cx="5208237" cy="6843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9522E-AD40-4595-8389-993934B2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432" y="53187"/>
            <a:ext cx="7118873" cy="1325563"/>
          </a:xfrm>
        </p:spPr>
        <p:txBody>
          <a:bodyPr>
            <a:normAutofit/>
          </a:bodyPr>
          <a:lstStyle/>
          <a:p>
            <a:pPr algn="ctr"/>
            <a:r>
              <a:rPr lang="en-NZ" sz="3200" dirty="0"/>
              <a:t>All work must be your own.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5CD68-A584-47BC-8833-E72ED033E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730" y="1508459"/>
            <a:ext cx="6532775" cy="216506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NZ" sz="1800" dirty="0"/>
              <a:t>Sancta Maria College uses TURNITIN</a:t>
            </a:r>
          </a:p>
          <a:p>
            <a:pPr>
              <a:spcAft>
                <a:spcPts val="0"/>
              </a:spcAft>
              <a:defRPr/>
            </a:pPr>
            <a:r>
              <a:rPr lang="en-NZ" sz="1800" dirty="0"/>
              <a:t>Handing in work that has not been done by you and claiming that it is so, is cheating. Cheating can involve for example; copying another student’s work, copying from a book and not acknowledging that it is not your own work, getting undue help from someone else, or taking banned materials into an assessment.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19CB13-6320-4B67-80F9-CD3C032DCEBA}"/>
              </a:ext>
            </a:extLst>
          </p:cNvPr>
          <p:cNvSpPr txBox="1">
            <a:spLocks/>
          </p:cNvSpPr>
          <p:nvPr/>
        </p:nvSpPr>
        <p:spPr>
          <a:xfrm>
            <a:off x="5433730" y="3887302"/>
            <a:ext cx="5208236" cy="376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5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NZ" sz="1800" b="1" dirty="0"/>
              <a:t>Authenticity is essential. </a:t>
            </a:r>
            <a:endParaRPr lang="en-NZ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D814E4-8782-4C11-8815-F0E6967A85CA}"/>
              </a:ext>
            </a:extLst>
          </p:cNvPr>
          <p:cNvSpPr txBox="1">
            <a:spLocks/>
          </p:cNvSpPr>
          <p:nvPr/>
        </p:nvSpPr>
        <p:spPr>
          <a:xfrm>
            <a:off x="5433729" y="4264247"/>
            <a:ext cx="6048117" cy="79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5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NZ" sz="1800" dirty="0"/>
              <a:t>You will be asked to sign a document that the work you are handing in is entirely your own.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EB6AD7-24AC-47ED-A858-2718EF758D25}"/>
              </a:ext>
            </a:extLst>
          </p:cNvPr>
          <p:cNvSpPr txBox="1">
            <a:spLocks/>
          </p:cNvSpPr>
          <p:nvPr/>
        </p:nvSpPr>
        <p:spPr>
          <a:xfrm>
            <a:off x="5433731" y="5056737"/>
            <a:ext cx="4511548" cy="1673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5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en-NZ" sz="1800" dirty="0"/>
              <a:t>Departments may also ask you to provide draft copies, complete tasks in class, reference accurately all sources of information or other methods to prove authenticity.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5C4AAF-11CA-433D-BAD1-71A54EA2F612}"/>
              </a:ext>
            </a:extLst>
          </p:cNvPr>
          <p:cNvSpPr txBox="1">
            <a:spLocks/>
          </p:cNvSpPr>
          <p:nvPr/>
        </p:nvSpPr>
        <p:spPr>
          <a:xfrm>
            <a:off x="5433730" y="1049609"/>
            <a:ext cx="6758270" cy="376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5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sz="1800" b="1" dirty="0"/>
              <a:t>All work that you submit for assessment must be your own.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2005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9793-E93F-40CB-9BB3-9660F634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2351"/>
          </a:xfrm>
        </p:spPr>
        <p:txBody>
          <a:bodyPr>
            <a:normAutofit fontScale="90000"/>
          </a:bodyPr>
          <a:lstStyle/>
          <a:p>
            <a:r>
              <a:rPr lang="en-NZ" dirty="0"/>
              <a:t>The Appeals Process</a:t>
            </a:r>
            <a:br>
              <a:rPr lang="en-NZ" dirty="0"/>
            </a:b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  <a:t>This process may be used if you disagree with any decision relating to assessment. </a:t>
            </a:r>
            <a:b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https://www.sanctamaria.school.nz/wp-content/uploads/2019/09/SMC_NCEA_Assessment_Appeal_Application_Form.pdf</a:t>
            </a:r>
            <a:br>
              <a:rPr lang="en-N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hlinkClick r:id="rId3" action="ppaction://hlinkfile"/>
            <a:extLst>
              <a:ext uri="{FF2B5EF4-FFF2-40B4-BE49-F238E27FC236}">
                <a16:creationId xmlns:a16="http://schemas.microsoft.com/office/drawing/2014/main" id="{411CA528-5E3E-4FE6-8D36-E4E0BFDE6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152885"/>
              </p:ext>
            </p:extLst>
          </p:nvPr>
        </p:nvGraphicFramePr>
        <p:xfrm>
          <a:off x="0" y="1128044"/>
          <a:ext cx="11670384" cy="383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06312B2-5278-4D23-AA15-134215163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638038"/>
              </p:ext>
            </p:extLst>
          </p:nvPr>
        </p:nvGraphicFramePr>
        <p:xfrm>
          <a:off x="141397" y="3500438"/>
          <a:ext cx="9012025" cy="373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781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DC98-8544-4CC7-81E3-7DFE5D31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47" y="82300"/>
            <a:ext cx="10515600" cy="1325563"/>
          </a:xfrm>
        </p:spPr>
        <p:txBody>
          <a:bodyPr>
            <a:normAutofit/>
          </a:bodyPr>
          <a:lstStyle/>
          <a:p>
            <a:r>
              <a:rPr lang="en-NZ" sz="3600" dirty="0"/>
              <a:t>Further Assessment Opportunity (FAO)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9D733-792F-4DA2-9D27-5F8EBBFB4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795" y="1123966"/>
            <a:ext cx="10362298" cy="1441935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NZ" dirty="0"/>
              <a:t>A Further Assessment Opportunity is when your teacher offers you another chance to achieve a standard when you have initially failed to achieve to your potential – </a:t>
            </a:r>
            <a:r>
              <a:rPr lang="en-NZ" i="1" dirty="0"/>
              <a:t>you must be able to improve your original grade. </a:t>
            </a:r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08E3E1-23B2-49AD-810B-7E598B81E320}"/>
              </a:ext>
            </a:extLst>
          </p:cNvPr>
          <p:cNvSpPr txBox="1">
            <a:spLocks/>
          </p:cNvSpPr>
          <p:nvPr/>
        </p:nvSpPr>
        <p:spPr>
          <a:xfrm>
            <a:off x="978144" y="3607567"/>
            <a:ext cx="10515599" cy="3070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5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n-NZ" dirty="0"/>
              <a:t>Schools may offer a resubmission opportunity to students only when a minor error prevents them from reaching an ‘Achieved’ grade.</a:t>
            </a:r>
          </a:p>
          <a:p>
            <a:pPr algn="l" fontAlgn="base"/>
            <a:r>
              <a:rPr lang="en-NZ" dirty="0"/>
              <a:t>The only change in grade boundary available for resubmissions is                 from ‘Not Achieved’ to ‘Achieved.’</a:t>
            </a:r>
          </a:p>
          <a:p>
            <a:pPr algn="l" fontAlgn="base"/>
            <a:r>
              <a:rPr lang="en-NZ" dirty="0"/>
              <a:t>On this basis, the highest grade that can be awarded as a                                     result of a resubmission of an internal assessment is limited                                 to ‘Achieved’.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367693-D591-49D2-BC77-EE7E3B1DD5E2}"/>
              </a:ext>
            </a:extLst>
          </p:cNvPr>
          <p:cNvSpPr txBox="1">
            <a:spLocks/>
          </p:cNvSpPr>
          <p:nvPr/>
        </p:nvSpPr>
        <p:spPr>
          <a:xfrm>
            <a:off x="978147" y="24622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NZ" sz="3600" dirty="0"/>
              <a:t>Resubmission (Resub)</a:t>
            </a:r>
          </a:p>
        </p:txBody>
      </p:sp>
    </p:spTree>
    <p:extLst>
      <p:ext uri="{BB962C8B-B14F-4D97-AF65-F5344CB8AC3E}">
        <p14:creationId xmlns:p14="http://schemas.microsoft.com/office/powerpoint/2010/main" val="177545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0483-BFB6-4DF2-A6A1-43A39876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52" y="322905"/>
            <a:ext cx="7692273" cy="1325563"/>
          </a:xfrm>
        </p:spPr>
        <p:txBody>
          <a:bodyPr>
            <a:normAutofit/>
          </a:bodyPr>
          <a:lstStyle/>
          <a:p>
            <a:r>
              <a:rPr lang="en-NZ" sz="3100" dirty="0"/>
              <a:t>There is always work to be 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BFA70-6F6D-4156-82CF-21EA04F9E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775" y="1454987"/>
            <a:ext cx="68751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b="1" dirty="0"/>
              <a:t>How much do you really know about your child’s learning?</a:t>
            </a:r>
          </a:p>
          <a:p>
            <a:r>
              <a:rPr lang="en-NZ" dirty="0"/>
              <a:t>There is no such thing as “no homework” at Senior levels. Your child will always have work to do. – For due dates look at course outlines</a:t>
            </a:r>
          </a:p>
          <a:p>
            <a:r>
              <a:rPr lang="en-NZ" dirty="0"/>
              <a:t>Laptops are essential</a:t>
            </a:r>
          </a:p>
          <a:p>
            <a:r>
              <a:rPr lang="en-US" altLang="en-US" dirty="0"/>
              <a:t>Assessments are now happening all through the year not just in November. </a:t>
            </a:r>
          </a:p>
        </p:txBody>
      </p:sp>
      <p:pic>
        <p:nvPicPr>
          <p:cNvPr id="9" name="Picture 8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7506E3C2-743E-47D8-8F4B-BB22DF58B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2856" cy="684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1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>
            <a:extLst>
              <a:ext uri="{FF2B5EF4-FFF2-40B4-BE49-F238E27FC236}">
                <a16:creationId xmlns:a16="http://schemas.microsoft.com/office/drawing/2014/main" id="{E796A7AE-9B3D-48E1-9E04-886AB69A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41" y="470736"/>
            <a:ext cx="11600318" cy="942503"/>
          </a:xfrm>
        </p:spPr>
        <p:txBody>
          <a:bodyPr>
            <a:normAutofit fontScale="90000"/>
          </a:bodyPr>
          <a:lstStyle/>
          <a:p>
            <a:pPr algn="ctr"/>
            <a:r>
              <a:rPr lang="en-NZ" sz="3600" dirty="0"/>
              <a:t>Do you know what happens behind closed doors? 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462F1DAF-3E07-4B2A-BA66-74280F7FB7C1}"/>
              </a:ext>
            </a:extLst>
          </p:cNvPr>
          <p:cNvSpPr txBox="1">
            <a:spLocks/>
          </p:cNvSpPr>
          <p:nvPr/>
        </p:nvSpPr>
        <p:spPr>
          <a:xfrm>
            <a:off x="236598" y="1460623"/>
            <a:ext cx="5768178" cy="3064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50"/>
              </a:spcAft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Monitor Phone Use: Social media focus? Computer games? Watching YouTube and videos? Procrastination?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Research is now showing sleep deprivation amongst young people is a real issue, in this 24/7 technological world. 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Turn off your Wi-Fi / Data at home. 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NZ" sz="1800" dirty="0"/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NZ" sz="1800" dirty="0"/>
          </a:p>
          <a:p>
            <a:pPr>
              <a:lnSpc>
                <a:spcPct val="120000"/>
              </a:lnSpc>
            </a:pPr>
            <a:endParaRPr lang="en-NZ" sz="1800" dirty="0"/>
          </a:p>
          <a:p>
            <a:pPr>
              <a:lnSpc>
                <a:spcPct val="120000"/>
              </a:lnSpc>
            </a:pPr>
            <a:endParaRPr lang="en-NZ" sz="1800" dirty="0"/>
          </a:p>
          <a:p>
            <a:pPr>
              <a:lnSpc>
                <a:spcPct val="120000"/>
              </a:lnSpc>
            </a:pPr>
            <a:endParaRPr lang="en-NZ" sz="1800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FC519FD-9CF1-4F35-9F43-69FE7DF5804F}"/>
              </a:ext>
            </a:extLst>
          </p:cNvPr>
          <p:cNvSpPr txBox="1">
            <a:spLocks/>
          </p:cNvSpPr>
          <p:nvPr/>
        </p:nvSpPr>
        <p:spPr>
          <a:xfrm>
            <a:off x="1951349" y="4367102"/>
            <a:ext cx="4019364" cy="2328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Aft>
                <a:spcPts val="0"/>
              </a:spcAft>
              <a:defRPr/>
            </a:pPr>
            <a:r>
              <a:rPr lang="en-NZ" sz="1800" i="1" dirty="0">
                <a:latin typeface="Arial" panose="020B0604020202020204" pitchFamily="34" charset="0"/>
                <a:cs typeface="Arial" panose="020B0604020202020204" pitchFamily="34" charset="0"/>
              </a:rPr>
              <a:t>Do you have a rule at home about phones and gadgets being turned                off at bedtime?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defRPr/>
            </a:pPr>
            <a:endParaRPr lang="en-NZ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defRPr/>
            </a:pPr>
            <a:r>
              <a:rPr lang="en-NZ" sz="1800" i="1" dirty="0">
                <a:latin typeface="Arial" panose="020B0604020202020204" pitchFamily="34" charset="0"/>
                <a:cs typeface="Arial" panose="020B0604020202020204" pitchFamily="34" charset="0"/>
              </a:rPr>
              <a:t>Are they allowed their devices in their bedrooms when they go to bed??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CA6DB-668B-4379-A311-D2B69F0C269D}"/>
              </a:ext>
            </a:extLst>
          </p:cNvPr>
          <p:cNvGrpSpPr/>
          <p:nvPr/>
        </p:nvGrpSpPr>
        <p:grpSpPr>
          <a:xfrm>
            <a:off x="6187225" y="1460623"/>
            <a:ext cx="5855840" cy="5237033"/>
            <a:chOff x="6187225" y="1460623"/>
            <a:chExt cx="5855840" cy="5237033"/>
          </a:xfrm>
        </p:grpSpPr>
        <p:pic>
          <p:nvPicPr>
            <p:cNvPr id="13" name="Picture 12" descr="A person using a computer&#10;&#10;Description automatically generated with low confidence">
              <a:extLst>
                <a:ext uri="{FF2B5EF4-FFF2-40B4-BE49-F238E27FC236}">
                  <a16:creationId xmlns:a16="http://schemas.microsoft.com/office/drawing/2014/main" id="{5994475E-55BD-4F76-BD31-A0D7A56FB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167" y="3510532"/>
              <a:ext cx="2225897" cy="1604929"/>
            </a:xfrm>
            <a:prstGeom prst="rect">
              <a:avLst/>
            </a:prstGeom>
          </p:spPr>
        </p:pic>
        <p:pic>
          <p:nvPicPr>
            <p:cNvPr id="14" name="Picture 13" descr="A child sitting on a bed&#10;&#10;Description automatically generated with low confidence">
              <a:extLst>
                <a:ext uri="{FF2B5EF4-FFF2-40B4-BE49-F238E27FC236}">
                  <a16:creationId xmlns:a16="http://schemas.microsoft.com/office/drawing/2014/main" id="{20A7EA4D-3129-451B-86FD-0E9056486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5"/>
            <a:stretch/>
          </p:blipFill>
          <p:spPr>
            <a:xfrm>
              <a:off x="9817168" y="1463113"/>
              <a:ext cx="2225897" cy="1947672"/>
            </a:xfrm>
            <a:prstGeom prst="rect">
              <a:avLst/>
            </a:prstGeom>
          </p:spPr>
        </p:pic>
        <p:pic>
          <p:nvPicPr>
            <p:cNvPr id="15" name="Picture 14" descr="A cat lying on a bed with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239F0157-0637-493D-A90E-650D62ED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167" y="5215208"/>
              <a:ext cx="2225897" cy="148244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C2B4BA-471F-44D3-B7C3-83B7E871A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" t="22127" r="20382" b="2252"/>
            <a:stretch/>
          </p:blipFill>
          <p:spPr>
            <a:xfrm>
              <a:off x="6187225" y="1460623"/>
              <a:ext cx="3516198" cy="5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254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A728C-43B1-487C-8D2B-E1D4D00D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006" y="1135370"/>
            <a:ext cx="4725202" cy="1325563"/>
          </a:xfrm>
        </p:spPr>
        <p:txBody>
          <a:bodyPr>
            <a:normAutofit/>
          </a:bodyPr>
          <a:lstStyle/>
          <a:p>
            <a:r>
              <a:rPr lang="en-NZ" sz="5400" dirty="0"/>
              <a:t>Back it up!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9F1B4-0B28-4EE8-AA17-C3363723E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2" y="2404354"/>
            <a:ext cx="4536725" cy="275184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Back up Student Work 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Use your Hard Drive, OneDrive (Office 365,GoogleDrive) or the School network. USB’s can be faulty.</a:t>
            </a:r>
            <a:endParaRPr lang="en-NZ" dirty="0"/>
          </a:p>
        </p:txBody>
      </p:sp>
      <p:pic>
        <p:nvPicPr>
          <p:cNvPr id="2056" name="Picture 8" descr="Computer error display screen repeated error Vector Image">
            <a:extLst>
              <a:ext uri="{FF2B5EF4-FFF2-40B4-BE49-F238E27FC236}">
                <a16:creationId xmlns:a16="http://schemas.microsoft.com/office/drawing/2014/main" id="{8C3E0F88-2DC5-45A4-BDD8-5C4C9FFBA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2" t="1" r="11056" b="14561"/>
          <a:stretch/>
        </p:blipFill>
        <p:spPr bwMode="auto">
          <a:xfrm>
            <a:off x="0" y="-1"/>
            <a:ext cx="61325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7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1560-2F1C-42F3-8AB3-2BCC8948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3" y="738128"/>
            <a:ext cx="6224268" cy="91199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NZ" altLang="en-US" b="1" u="sng" dirty="0"/>
              <a:t>NCEA PRESENTATION</a:t>
            </a:r>
            <a:br>
              <a:rPr lang="en-NZ" altLang="en-US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NZ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New Zealand Qualifications Authority - Wikipedia">
            <a:extLst>
              <a:ext uri="{FF2B5EF4-FFF2-40B4-BE49-F238E27FC236}">
                <a16:creationId xmlns:a16="http://schemas.microsoft.com/office/drawing/2014/main" id="{E87CB225-8EA8-4904-BC06-7D1D85D70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59" y="460702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815494-E224-4700-9A7A-D59F81517F96}"/>
              </a:ext>
            </a:extLst>
          </p:cNvPr>
          <p:cNvSpPr txBox="1">
            <a:spLocks/>
          </p:cNvSpPr>
          <p:nvPr/>
        </p:nvSpPr>
        <p:spPr>
          <a:xfrm>
            <a:off x="376566" y="1534511"/>
            <a:ext cx="8105282" cy="50134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4000" kern="12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W</a:t>
            </a:r>
            <a:r>
              <a:rPr lang="en-NZ" sz="3200" b="1" dirty="0"/>
              <a:t>here to get information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NZ" sz="3200" dirty="0"/>
              <a:t>What is NCEA Level 1,2,3 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NZ" sz="3200" dirty="0"/>
              <a:t>What and How do you gain University Entrance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NZ" sz="3200" dirty="0"/>
              <a:t>Academic Honours (SMC)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NZ" sz="3200" dirty="0"/>
              <a:t>Extension of Assessment Date Process 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NZ" sz="3200" dirty="0"/>
              <a:t>Appeals Process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NZ" sz="3200" dirty="0"/>
              <a:t>Resubmission Process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NZ" sz="3200" dirty="0"/>
              <a:t>Further Information </a:t>
            </a:r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NZ" sz="3200"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NZ" sz="3200"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NZ" sz="3200" dirty="0"/>
          </a:p>
          <a:p>
            <a:pPr marL="571500" indent="-5715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62104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C01C7-D609-426F-8D02-4E0104D2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940"/>
            <a:ext cx="10515600" cy="496266"/>
          </a:xfrm>
        </p:spPr>
        <p:txBody>
          <a:bodyPr>
            <a:noAutofit/>
          </a:bodyPr>
          <a:lstStyle/>
          <a:p>
            <a:r>
              <a:rPr lang="en-NZ" sz="4800" dirty="0"/>
              <a:t>Any more questions?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3BA359-9A0B-4B1A-A38C-810F3ADAA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39709"/>
              </p:ext>
            </p:extLst>
          </p:nvPr>
        </p:nvGraphicFramePr>
        <p:xfrm>
          <a:off x="810705" y="1796541"/>
          <a:ext cx="8832917" cy="475725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842638">
                  <a:extLst>
                    <a:ext uri="{9D8B030D-6E8A-4147-A177-3AD203B41FA5}">
                      <a16:colId xmlns:a16="http://schemas.microsoft.com/office/drawing/2014/main" val="3890823240"/>
                    </a:ext>
                  </a:extLst>
                </a:gridCol>
                <a:gridCol w="5990279">
                  <a:extLst>
                    <a:ext uri="{9D8B030D-6E8A-4147-A177-3AD203B41FA5}">
                      <a16:colId xmlns:a16="http://schemas.microsoft.com/office/drawing/2014/main" val="1009478521"/>
                    </a:ext>
                  </a:extLst>
                </a:gridCol>
              </a:tblGrid>
              <a:tr h="72594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Anita Heffernan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b="0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Principal’s Nominee</a:t>
                      </a:r>
                      <a:endParaRPr lang="en-NZ" sz="2600" b="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extLst>
                  <a:ext uri="{0D108BD9-81ED-4DB2-BD59-A6C34878D82A}">
                    <a16:rowId xmlns:a16="http://schemas.microsoft.com/office/drawing/2014/main" val="3808342946"/>
                  </a:ext>
                </a:extLst>
              </a:tr>
              <a:tr h="72594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Chris</a:t>
                      </a:r>
                      <a:r>
                        <a:rPr lang="en-US" sz="2600" dirty="0">
                          <a:solidFill>
                            <a:srgbClr val="BF8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Sullivan</a:t>
                      </a:r>
                      <a:endParaRPr lang="en-NZ" sz="2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Senior School</a:t>
                      </a:r>
                      <a:endParaRPr lang="en-NZ" sz="26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extLst>
                  <a:ext uri="{0D108BD9-81ED-4DB2-BD59-A6C34878D82A}">
                    <a16:rowId xmlns:a16="http://schemas.microsoft.com/office/drawing/2014/main" val="3226743736"/>
                  </a:ext>
                </a:extLst>
              </a:tr>
              <a:tr h="75503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Andrew Ardern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13 Dean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extLst>
                  <a:ext uri="{0D108BD9-81ED-4DB2-BD59-A6C34878D82A}">
                    <a16:rowId xmlns:a16="http://schemas.microsoft.com/office/drawing/2014/main" val="531291506"/>
                  </a:ext>
                </a:extLst>
              </a:tr>
              <a:tr h="67964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Ryan Camp 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11 Dean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extLst>
                  <a:ext uri="{0D108BD9-81ED-4DB2-BD59-A6C34878D82A}">
                    <a16:rowId xmlns:a16="http://schemas.microsoft.com/office/drawing/2014/main" val="3006851104"/>
                  </a:ext>
                </a:extLst>
              </a:tr>
              <a:tr h="9353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NZ" sz="2600" b="1" kern="1200" dirty="0" err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akayla</a:t>
                      </a:r>
                      <a:r>
                        <a:rPr lang="en-NZ" sz="26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Samaeli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11 Dean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extLst>
                  <a:ext uri="{0D108BD9-81ED-4DB2-BD59-A6C34878D82A}">
                    <a16:rowId xmlns:a16="http://schemas.microsoft.com/office/drawing/2014/main" val="2399632500"/>
                  </a:ext>
                </a:extLst>
              </a:tr>
              <a:tr h="9353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b="1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Louise Oliphant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NZ" sz="2600" kern="1200" dirty="0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Learning Support (SACS)</a:t>
                      </a:r>
                      <a:endParaRPr lang="en-NZ" sz="2600" dirty="0">
                        <a:solidFill>
                          <a:srgbClr val="BF8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11" marR="58111" marT="0" marB="0" anchor="ctr"/>
                </a:tc>
                <a:extLst>
                  <a:ext uri="{0D108BD9-81ED-4DB2-BD59-A6C34878D82A}">
                    <a16:rowId xmlns:a16="http://schemas.microsoft.com/office/drawing/2014/main" val="755764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0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6356-1FA0-4BD7-8A67-0FBEA783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99" y="2570997"/>
            <a:ext cx="9001846" cy="1325563"/>
          </a:xfrm>
        </p:spPr>
        <p:txBody>
          <a:bodyPr>
            <a:normAutofit/>
          </a:bodyPr>
          <a:lstStyle/>
          <a:p>
            <a:pPr algn="ctr"/>
            <a:r>
              <a:rPr lang="en-NZ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2552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1560-2F1C-42F3-8AB3-2BCC8948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771"/>
            <a:ext cx="102975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NZ" altLang="en-US" b="1" dirty="0">
                <a:solidFill>
                  <a:schemeClr val="accent5">
                    <a:lumMod val="50000"/>
                  </a:schemeClr>
                </a:solidFill>
              </a:rPr>
              <a:t>Where can I go to help my child with their NCEA </a:t>
            </a:r>
            <a:r>
              <a:rPr lang="en-NZ" altLang="en-US" b="1" dirty="0"/>
              <a:t>Journey</a:t>
            </a:r>
            <a:r>
              <a:rPr lang="en-NZ" altLang="en-US" b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N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1EDA0-CFD1-4B47-99AE-2C852A3F1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68226"/>
            <a:ext cx="10502245" cy="3751309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Sancta Maria College Teachers (contact information can be found in the </a:t>
            </a:r>
            <a:r>
              <a:rPr lang="en-NZ" alt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school website</a:t>
            </a:r>
            <a:r>
              <a:rPr lang="en-NZ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20000"/>
              </a:lnSpc>
            </a:pPr>
            <a:r>
              <a:rPr lang="en-NZ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My Childs </a:t>
            </a:r>
            <a:r>
              <a:rPr lang="en-NZ" altLang="en-US" sz="26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Schoology</a:t>
            </a:r>
            <a:r>
              <a:rPr lang="en-NZ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Page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altLang="en-US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NZQA</a:t>
            </a:r>
            <a:r>
              <a:rPr lang="en-NZ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Website </a:t>
            </a:r>
            <a:endParaRPr lang="en-NZ" altLang="en-US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NCEA Student Handbook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alt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 Nominee  - Anita Heffernan  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altLang="en-US" sz="2600" dirty="0" err="1">
                <a:solidFill>
                  <a:srgbClr val="002060"/>
                </a:solidFill>
              </a:rPr>
              <a:t>StudyTime</a:t>
            </a:r>
            <a:r>
              <a:rPr lang="en-NZ" altLang="en-US" sz="2600" dirty="0">
                <a:solidFill>
                  <a:srgbClr val="002060"/>
                </a:solidFill>
              </a:rPr>
              <a:t> – </a:t>
            </a:r>
            <a:r>
              <a:rPr lang="en-NZ" altLang="en-US" sz="2600" dirty="0" err="1">
                <a:solidFill>
                  <a:srgbClr val="002060"/>
                </a:solidFill>
              </a:rPr>
              <a:t>Youtube</a:t>
            </a:r>
            <a:r>
              <a:rPr lang="en-NZ" altLang="en-US" sz="2600" dirty="0">
                <a:solidFill>
                  <a:srgbClr val="002060"/>
                </a:solidFill>
              </a:rPr>
              <a:t> Videos -</a:t>
            </a:r>
            <a:r>
              <a:rPr lang="en-NZ" altLang="en-US" sz="2600" dirty="0">
                <a:solidFill>
                  <a:srgbClr val="002060"/>
                </a:solidFill>
                <a:hlinkClick r:id="rId5"/>
              </a:rPr>
              <a:t>https://www.youtube.com/user/studytimenz/videos</a:t>
            </a:r>
            <a:endParaRPr lang="en-NZ" altLang="en-US" sz="26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NZ" alt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NZ" sz="2600" dirty="0"/>
          </a:p>
        </p:txBody>
      </p:sp>
    </p:spTree>
    <p:extLst>
      <p:ext uri="{BB962C8B-B14F-4D97-AF65-F5344CB8AC3E}">
        <p14:creationId xmlns:p14="http://schemas.microsoft.com/office/powerpoint/2010/main" val="353025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3635616-9FF2-466C-9725-99A2EBD1A0B8}"/>
              </a:ext>
            </a:extLst>
          </p:cNvPr>
          <p:cNvSpPr txBox="1">
            <a:spLocks/>
          </p:cNvSpPr>
          <p:nvPr/>
        </p:nvSpPr>
        <p:spPr>
          <a:xfrm>
            <a:off x="838200" y="267476"/>
            <a:ext cx="10515600" cy="10463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4000" kern="12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NZ" altLang="en-US" sz="4800" dirty="0">
                <a:ea typeface="Times New Roman" panose="02020603050405020304" pitchFamily="18" charset="0"/>
                <a:cs typeface="Calibri" panose="020F0502020204030204" pitchFamily="34" charset="0"/>
              </a:rPr>
              <a:t>Outstanding Results</a:t>
            </a:r>
            <a:endParaRPr lang="en-NZ" sz="4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6C1288-5E48-4734-A7BA-7BE33255CE90}"/>
              </a:ext>
            </a:extLst>
          </p:cNvPr>
          <p:cNvSpPr txBox="1">
            <a:spLocks/>
          </p:cNvSpPr>
          <p:nvPr/>
        </p:nvSpPr>
        <p:spPr>
          <a:xfrm>
            <a:off x="523328" y="1155505"/>
            <a:ext cx="11166872" cy="188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000" kern="12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alt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highest NCEA achieving school in East Auckland.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altLang="en-US" sz="2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Top 10 best NCEA performing schools in the whole of Auckland.</a:t>
            </a:r>
            <a:endParaRPr lang="en-N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9194A9-06A6-4F43-91BB-9B0E135BA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71814"/>
              </p:ext>
            </p:extLst>
          </p:nvPr>
        </p:nvGraphicFramePr>
        <p:xfrm>
          <a:off x="512564" y="3022419"/>
          <a:ext cx="11166872" cy="159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375">
                  <a:extLst>
                    <a:ext uri="{9D8B030D-6E8A-4147-A177-3AD203B41FA5}">
                      <a16:colId xmlns:a16="http://schemas.microsoft.com/office/drawing/2014/main" val="2393386417"/>
                    </a:ext>
                  </a:extLst>
                </a:gridCol>
              </a:tblGrid>
              <a:tr h="172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NZ" sz="2800" b="1" dirty="0">
                          <a:effectLst/>
                        </a:rPr>
                        <a:t>Academic Year</a:t>
                      </a:r>
                      <a:endParaRPr lang="en-NZ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NZ" sz="2800" b="1" dirty="0">
                          <a:effectLst/>
                        </a:rPr>
                        <a:t>NCEA LEVEL 1</a:t>
                      </a:r>
                      <a:endParaRPr lang="en-NZ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NZ" sz="2800" b="1" dirty="0">
                          <a:effectLst/>
                        </a:rPr>
                        <a:t>NCEA LEVEL 2</a:t>
                      </a:r>
                      <a:endParaRPr lang="en-NZ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NZ" sz="2800" b="1" dirty="0">
                          <a:effectLst/>
                        </a:rPr>
                        <a:t>NCEA LEVEL 3</a:t>
                      </a:r>
                      <a:endParaRPr lang="en-NZ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Entrance</a:t>
                      </a:r>
                      <a:endParaRPr lang="en-NZ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NZ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NZ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NZ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96.2%</a:t>
                      </a:r>
                      <a:endParaRPr lang="en-NZ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NZ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97.9%</a:t>
                      </a:r>
                      <a:endParaRPr lang="en-NZ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NZ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99.2%</a:t>
                      </a:r>
                      <a:endParaRPr lang="en-NZ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2171700" algn="l"/>
                        </a:tabLst>
                      </a:pPr>
                      <a:r>
                        <a:rPr lang="en-US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94.3%</a:t>
                      </a:r>
                      <a:endParaRPr lang="en-NZ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1" marB="45731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2442B03-87AC-4B04-B23A-12002981B4A9}"/>
              </a:ext>
            </a:extLst>
          </p:cNvPr>
          <p:cNvSpPr txBox="1">
            <a:spLocks/>
          </p:cNvSpPr>
          <p:nvPr/>
        </p:nvSpPr>
        <p:spPr>
          <a:xfrm>
            <a:off x="920898" y="5164949"/>
            <a:ext cx="8472005" cy="1425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50"/>
              </a:spcAft>
              <a:buFont typeface="Arial" panose="020B0604020202020204" pitchFamily="34" charset="0"/>
              <a:buNone/>
              <a:defRPr sz="4000" kern="120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To see how well a school has achieved in NCEA,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Secondary School Statistics on the NZQA website</a:t>
            </a:r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453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227C-1021-49B4-902B-401AD1CF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929"/>
            <a:ext cx="10515600" cy="1325563"/>
          </a:xfrm>
        </p:spPr>
        <p:txBody>
          <a:bodyPr/>
          <a:lstStyle/>
          <a:p>
            <a:r>
              <a:rPr lang="en-US" altLang="en-US" sz="4800" b="1" dirty="0"/>
              <a:t>NCEA</a:t>
            </a:r>
            <a:br>
              <a:rPr lang="en-US" altLang="en-US" sz="2800" b="1" dirty="0"/>
            </a:br>
            <a:r>
              <a:rPr lang="en-US" altLang="en-US" sz="2800" b="1" dirty="0"/>
              <a:t>National Certificate of Educational Achievement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CCF7-0DD1-4257-BCAE-4FA5595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381" y="2196833"/>
            <a:ext cx="10515600" cy="4013238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150"/>
              </a:spcAft>
              <a:defRPr/>
            </a:pPr>
            <a:r>
              <a:rPr lang="en-US" sz="2600" dirty="0"/>
              <a:t>Level 1 / Level 2 / Level 3 + Scholarship (external examination)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50"/>
              </a:spcAft>
              <a:defRPr/>
            </a:pPr>
            <a:r>
              <a:rPr lang="en-US" sz="2600" dirty="0"/>
              <a:t>Subjects are divided up into groups of Achievement Standards (topics) for assessment throughout the year, each worth a particular number of credits.</a:t>
            </a: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50"/>
              </a:spcAft>
              <a:defRPr/>
            </a:pPr>
            <a:r>
              <a:rPr lang="en-US" sz="2600" dirty="0"/>
              <a:t>Standards are assessed either internally (majority) or externally (exams).</a:t>
            </a:r>
          </a:p>
          <a:p>
            <a:pPr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150"/>
              </a:spcAft>
              <a:defRPr/>
            </a:pPr>
            <a:r>
              <a:rPr lang="en-US" sz="2600" dirty="0"/>
              <a:t>Possible grades: </a:t>
            </a:r>
            <a:r>
              <a:rPr lang="en-US" sz="2600" i="1" dirty="0"/>
              <a:t>Achieved, Merit , Excellence</a:t>
            </a:r>
            <a:r>
              <a:rPr lang="en-US" sz="2600" dirty="0"/>
              <a:t> and                                             </a:t>
            </a:r>
            <a:r>
              <a:rPr lang="en-US" sz="2600" i="1" dirty="0"/>
              <a:t>Not</a:t>
            </a:r>
            <a:r>
              <a:rPr lang="en-US" sz="2600" dirty="0"/>
              <a:t> </a:t>
            </a:r>
            <a:r>
              <a:rPr lang="en-US" sz="2600" i="1" dirty="0"/>
              <a:t>Achieved</a:t>
            </a:r>
            <a:r>
              <a:rPr lang="en-US" sz="2600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3A52E9-562F-40E6-AB3E-509CA49F3668}"/>
              </a:ext>
            </a:extLst>
          </p:cNvPr>
          <p:cNvSpPr txBox="1">
            <a:spLocks/>
          </p:cNvSpPr>
          <p:nvPr/>
        </p:nvSpPr>
        <p:spPr>
          <a:xfrm>
            <a:off x="6435437" y="1690688"/>
            <a:ext cx="49991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7860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227C-1021-49B4-902B-401AD1CF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053"/>
            <a:ext cx="10515600" cy="1325563"/>
          </a:xfrm>
        </p:spPr>
        <p:txBody>
          <a:bodyPr/>
          <a:lstStyle/>
          <a:p>
            <a:r>
              <a:rPr lang="en-US" altLang="en-US" sz="4800" b="1" dirty="0"/>
              <a:t>NCEA</a:t>
            </a:r>
            <a:br>
              <a:rPr lang="en-US" altLang="en-US" sz="2800" b="1" dirty="0"/>
            </a:br>
            <a:r>
              <a:rPr lang="en-US" altLang="en-US" sz="2800" b="1" dirty="0"/>
              <a:t>National Certificate of Educational Achievement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0CCF7-0DD1-4257-BCAE-4FA5595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92" y="2055910"/>
            <a:ext cx="10367752" cy="4351338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1200"/>
              </a:spcBef>
              <a:spcAft>
                <a:spcPts val="150"/>
              </a:spcAft>
              <a:defRPr/>
            </a:pPr>
            <a:r>
              <a:rPr lang="en-US" sz="2600" dirty="0"/>
              <a:t>Depending on the difficulty of the standard, each one is allocated a number of credits, usually between 2-5.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600" dirty="0"/>
              <a:t>A year course in a subject is usually worth a total of between 16 to 18 credits x 6 courses (Total opportunity of Credits 96-108 per year)</a:t>
            </a:r>
            <a:endParaRPr lang="en-US" sz="2600" b="1" dirty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600" b="1" dirty="0"/>
              <a:t>The focus is on the </a:t>
            </a:r>
            <a:r>
              <a:rPr lang="en-US" sz="2600" b="1" i="1" dirty="0"/>
              <a:t>quality</a:t>
            </a:r>
            <a:r>
              <a:rPr lang="en-US" sz="2600" b="1" dirty="0"/>
              <a:t> of the credits –                                              Merit and Excellence, rather than the final credit total. </a:t>
            </a:r>
          </a:p>
          <a:p>
            <a:pPr marL="0" indent="0" algn="ctr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en-US" sz="4800" b="1" dirty="0"/>
              <a:t>Why?</a:t>
            </a:r>
            <a:endParaRPr lang="en-NZ" sz="4800" dirty="0"/>
          </a:p>
          <a:p>
            <a:endParaRPr lang="en-NZ" sz="2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3A52E9-562F-40E6-AB3E-509CA49F3668}"/>
              </a:ext>
            </a:extLst>
          </p:cNvPr>
          <p:cNvSpPr txBox="1">
            <a:spLocks/>
          </p:cNvSpPr>
          <p:nvPr/>
        </p:nvSpPr>
        <p:spPr>
          <a:xfrm>
            <a:off x="6435437" y="1690688"/>
            <a:ext cx="49991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E3F26F-C3F0-43F2-943D-55F62ACC48C0}"/>
              </a:ext>
            </a:extLst>
          </p:cNvPr>
          <p:cNvSpPr txBox="1">
            <a:spLocks/>
          </p:cNvSpPr>
          <p:nvPr/>
        </p:nvSpPr>
        <p:spPr>
          <a:xfrm>
            <a:off x="1118756" y="5065716"/>
            <a:ext cx="9072419" cy="1182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68306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51A1C43-6A3E-4BB6-8D1E-71FCCD84C640}"/>
              </a:ext>
            </a:extLst>
          </p:cNvPr>
          <p:cNvGrpSpPr/>
          <p:nvPr/>
        </p:nvGrpSpPr>
        <p:grpSpPr>
          <a:xfrm>
            <a:off x="643732" y="1943756"/>
            <a:ext cx="9023079" cy="4393672"/>
            <a:chOff x="643732" y="1943756"/>
            <a:chExt cx="9023079" cy="439367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FEF175A-3052-49F0-8266-D679F18D73A7}"/>
                </a:ext>
              </a:extLst>
            </p:cNvPr>
            <p:cNvSpPr/>
            <p:nvPr/>
          </p:nvSpPr>
          <p:spPr>
            <a:xfrm>
              <a:off x="643732" y="4817762"/>
              <a:ext cx="2905409" cy="1475714"/>
            </a:xfrm>
            <a:prstGeom prst="round2Diag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600" dirty="0">
                  <a:latin typeface="Arial" panose="020B0604020202020204" pitchFamily="34" charset="0"/>
                  <a:cs typeface="Arial" panose="020B0604020202020204" pitchFamily="34" charset="0"/>
                </a:rPr>
                <a:t>Including:</a:t>
              </a:r>
            </a:p>
            <a:p>
              <a:pPr algn="ctr"/>
              <a:r>
                <a:rPr lang="en-NZ" sz="1600" dirty="0">
                  <a:latin typeface="Arial" panose="020B0604020202020204" pitchFamily="34" charset="0"/>
                  <a:cs typeface="Arial" panose="020B0604020202020204" pitchFamily="34" charset="0"/>
                </a:rPr>
                <a:t>10 literacy credits</a:t>
              </a:r>
            </a:p>
            <a:p>
              <a:pPr algn="ctr"/>
              <a:r>
                <a:rPr lang="en-NZ" sz="1600" dirty="0">
                  <a:latin typeface="Arial" panose="020B0604020202020204" pitchFamily="34" charset="0"/>
                  <a:cs typeface="Arial" panose="020B0604020202020204" pitchFamily="34" charset="0"/>
                </a:rPr>
                <a:t>10 numeracy credits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2AF54A6-FCBA-48FD-A4AF-E969B539326D}"/>
                </a:ext>
              </a:extLst>
            </p:cNvPr>
            <p:cNvSpPr/>
            <p:nvPr/>
          </p:nvSpPr>
          <p:spPr>
            <a:xfrm flipH="1">
              <a:off x="643733" y="3346970"/>
              <a:ext cx="2860134" cy="1423657"/>
            </a:xfrm>
            <a:prstGeom prst="round2Diag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000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Level 1 – Year 11</a:t>
              </a:r>
            </a:p>
            <a:p>
              <a:pPr algn="ctr"/>
              <a:r>
                <a:rPr lang="en-NZ" dirty="0">
                  <a:solidFill>
                    <a:schemeClr val="accent2"/>
                  </a:solidFill>
                  <a:latin typeface="Arial Black" panose="020B0A04020102020204" pitchFamily="34" charset="0"/>
                </a:rPr>
                <a:t>80 credits</a:t>
              </a:r>
            </a:p>
            <a:p>
              <a:pPr algn="ctr"/>
              <a:r>
                <a:rPr lang="en-NZ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level 1 or above</a:t>
              </a:r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08348334-27B5-4298-B6A8-4C122DD4452A}"/>
                </a:ext>
              </a:extLst>
            </p:cNvPr>
            <p:cNvSpPr/>
            <p:nvPr/>
          </p:nvSpPr>
          <p:spPr>
            <a:xfrm>
              <a:off x="3643718" y="4139697"/>
              <a:ext cx="2905413" cy="2169623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/>
                <a:t>Or:</a:t>
              </a:r>
            </a:p>
            <a:p>
              <a:pPr algn="ctr"/>
              <a:r>
                <a:rPr lang="en-NZ" b="1" dirty="0"/>
                <a:t>60 credits </a:t>
              </a:r>
            </a:p>
            <a:p>
              <a:pPr algn="ctr"/>
              <a:r>
                <a:rPr lang="en-NZ" dirty="0"/>
                <a:t>at Level 2 or above </a:t>
              </a:r>
              <a:r>
                <a:rPr lang="en-NZ" i="1" dirty="0"/>
                <a:t>plus</a:t>
              </a:r>
              <a:r>
                <a:rPr lang="en-NZ" dirty="0"/>
                <a:t>  20 credits at any level</a:t>
              </a:r>
            </a:p>
          </p:txBody>
        </p:sp>
        <p:sp>
          <p:nvSpPr>
            <p:cNvPr id="19" name="Rectangle: Diagonal Corners Rounded 18">
              <a:extLst>
                <a:ext uri="{FF2B5EF4-FFF2-40B4-BE49-F238E27FC236}">
                  <a16:creationId xmlns:a16="http://schemas.microsoft.com/office/drawing/2014/main" id="{16552043-7FAC-462F-8372-CF91E3332D62}"/>
                </a:ext>
              </a:extLst>
            </p:cNvPr>
            <p:cNvSpPr/>
            <p:nvPr/>
          </p:nvSpPr>
          <p:spPr>
            <a:xfrm flipH="1">
              <a:off x="3666357" y="2658206"/>
              <a:ext cx="2860134" cy="1421395"/>
            </a:xfrm>
            <a:prstGeom prst="round2Diag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000" dirty="0">
                  <a:solidFill>
                    <a:schemeClr val="accent6"/>
                  </a:solidFill>
                  <a:latin typeface="Arial Black" panose="020B0A04020102020204" pitchFamily="34" charset="0"/>
                </a:rPr>
                <a:t>Level 2 – Year 12</a:t>
              </a:r>
            </a:p>
            <a:p>
              <a:pPr algn="ctr"/>
              <a:r>
                <a:rPr lang="en-NZ" dirty="0">
                  <a:solidFill>
                    <a:schemeClr val="accent6"/>
                  </a:solidFill>
                  <a:latin typeface="Arial Black" panose="020B0A04020102020204" pitchFamily="34" charset="0"/>
                </a:rPr>
                <a:t>80 credits</a:t>
              </a:r>
            </a:p>
            <a:p>
              <a:pPr algn="ctr"/>
              <a:r>
                <a:rPr lang="en-NZ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level 2</a:t>
              </a:r>
            </a:p>
          </p:txBody>
        </p:sp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8510EA92-A6A3-46F5-9C6B-209574D6D7CD}"/>
                </a:ext>
              </a:extLst>
            </p:cNvPr>
            <p:cNvSpPr/>
            <p:nvPr/>
          </p:nvSpPr>
          <p:spPr>
            <a:xfrm>
              <a:off x="6688982" y="3438057"/>
              <a:ext cx="2977829" cy="2899371"/>
            </a:xfrm>
            <a:prstGeom prst="round2DiagRect">
              <a:avLst/>
            </a:prstGeom>
            <a:solidFill>
              <a:srgbClr val="990033"/>
            </a:solidFill>
            <a:ln w="3810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/>
                <a:t>Or:</a:t>
              </a:r>
            </a:p>
            <a:p>
              <a:pPr algn="ctr"/>
              <a:r>
                <a:rPr lang="en-NZ" b="1" dirty="0"/>
                <a:t>60 credits </a:t>
              </a:r>
            </a:p>
            <a:p>
              <a:pPr algn="ctr"/>
              <a:r>
                <a:rPr lang="en-NZ" dirty="0"/>
                <a:t>at Level 3 or above                    </a:t>
              </a:r>
              <a:r>
                <a:rPr lang="en-NZ" i="1" dirty="0"/>
                <a:t>plus</a:t>
              </a:r>
              <a:r>
                <a:rPr lang="en-NZ" dirty="0"/>
                <a:t>  20 credits                                        at level 2 or above</a:t>
              </a:r>
            </a:p>
          </p:txBody>
        </p:sp>
        <p:sp>
          <p:nvSpPr>
            <p:cNvPr id="20" name="Rectangle: Diagonal Corners Rounded 19">
              <a:extLst>
                <a:ext uri="{FF2B5EF4-FFF2-40B4-BE49-F238E27FC236}">
                  <a16:creationId xmlns:a16="http://schemas.microsoft.com/office/drawing/2014/main" id="{C55ABCE0-43AF-457D-ABA6-2BFB5B15DDF3}"/>
                </a:ext>
              </a:extLst>
            </p:cNvPr>
            <p:cNvSpPr/>
            <p:nvPr/>
          </p:nvSpPr>
          <p:spPr>
            <a:xfrm flipH="1">
              <a:off x="6679555" y="1943756"/>
              <a:ext cx="2977828" cy="1421395"/>
            </a:xfrm>
            <a:prstGeom prst="round2DiagRect">
              <a:avLst/>
            </a:prstGeom>
            <a:noFill/>
            <a:ln w="28575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2000" dirty="0">
                  <a:solidFill>
                    <a:srgbClr val="990033"/>
                  </a:solidFill>
                  <a:latin typeface="Arial Black" panose="020B0A04020102020204" pitchFamily="34" charset="0"/>
                </a:rPr>
                <a:t>Level 3 – Year 13</a:t>
              </a:r>
            </a:p>
            <a:p>
              <a:pPr algn="ctr"/>
              <a:r>
                <a:rPr lang="en-NZ" dirty="0">
                  <a:solidFill>
                    <a:srgbClr val="990033"/>
                  </a:solidFill>
                  <a:latin typeface="Arial Black" panose="020B0A04020102020204" pitchFamily="34" charset="0"/>
                </a:rPr>
                <a:t>80 credits</a:t>
              </a:r>
            </a:p>
            <a:p>
              <a:pPr algn="ctr"/>
              <a:r>
                <a:rPr lang="en-NZ" dirty="0">
                  <a:solidFill>
                    <a:srgbClr val="9900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level 3</a:t>
              </a: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C0E5BC11-4A93-4A39-B600-2705DEF0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sz="4800" b="1" dirty="0"/>
              <a:t>NCEA</a:t>
            </a:r>
            <a:br>
              <a:rPr lang="en-US" altLang="en-US" sz="2800" b="1" dirty="0"/>
            </a:br>
            <a:r>
              <a:rPr lang="en-US" altLang="en-US" sz="2800" b="1" dirty="0"/>
              <a:t>National Certificate of Educational Achievement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06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8B542-4E39-4E52-BDE1-12A3203B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60" y="3705704"/>
            <a:ext cx="2846991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ffectLst>
            <a:outerShdw blurRad="50800" dist="50800" dir="5400000" algn="ctr" rotWithShape="0">
              <a:srgbClr val="0070C0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University Entrance Qualification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University Entrance - SchoolPoint">
            <a:extLst>
              <a:ext uri="{FF2B5EF4-FFF2-40B4-BE49-F238E27FC236}">
                <a16:creationId xmlns:a16="http://schemas.microsoft.com/office/drawing/2014/main" id="{4C32E47E-396C-46F6-B906-C852097C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07" y="262242"/>
            <a:ext cx="11505300" cy="303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23CE-3E4E-4136-8D02-C441DC54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303" y="3558850"/>
            <a:ext cx="6766035" cy="2890054"/>
          </a:xfr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+mn-cs"/>
              </a:rPr>
              <a:t>NCEA Level 3 qualification is required (60 Level 3 credits)</a:t>
            </a:r>
          </a:p>
          <a:p>
            <a:pPr lvl="1">
              <a:defRPr/>
            </a:pPr>
            <a:r>
              <a:rPr lang="en-US" altLang="en-US" sz="2000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cs typeface="+mn-cs"/>
              </a:rPr>
              <a:t>14 credits at Level 3 from 3 </a:t>
            </a:r>
            <a:r>
              <a:rPr lang="en-US" altLang="en-US" sz="2000" b="1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cs typeface="+mn-cs"/>
                <a:hlinkClick r:id="rId4"/>
              </a:rPr>
              <a:t>approved</a:t>
            </a:r>
            <a:r>
              <a:rPr lang="en-US" altLang="en-US" sz="2000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cs typeface="+mn-cs"/>
                <a:hlinkClick r:id="rId4"/>
              </a:rPr>
              <a:t> subjects</a:t>
            </a:r>
            <a:r>
              <a:rPr lang="en-US" altLang="en-US" sz="2000" dirty="0">
                <a:solidFill>
                  <a:schemeClr val="tx1"/>
                </a:solidFill>
                <a:highlight>
                  <a:srgbClr val="00FF00"/>
                </a:highlight>
                <a:latin typeface="+mn-lt"/>
                <a:cs typeface="+mn-cs"/>
              </a:rPr>
              <a:t> – Total 42 Credits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  <a:cs typeface="+mn-cs"/>
              </a:rPr>
              <a:t>UE Literacy at Level 2 with 10 Credits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+mn-cs"/>
              </a:rPr>
              <a:t>, available from a variety of subjects </a:t>
            </a:r>
            <a:r>
              <a:rPr lang="en-US" altLang="en-US" sz="2000" b="1" dirty="0">
                <a:solidFill>
                  <a:schemeClr val="tx1"/>
                </a:solidFill>
                <a:latin typeface="+mn-lt"/>
                <a:cs typeface="+mn-cs"/>
              </a:rPr>
              <a:t>5 credits in reading and 5 credits in writing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+mn-lt"/>
                <a:cs typeface="+mn-cs"/>
              </a:rPr>
              <a:t>UE Numeracy at level 1 with 10 credits or higher</a:t>
            </a:r>
          </a:p>
          <a:p>
            <a:pPr marL="457200" lvl="1">
              <a:defRPr/>
            </a:pPr>
            <a:endParaRPr lang="en-US" altLang="en-US" sz="10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07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D2DD-AC90-4185-91C7-AF36C4F2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4" y="2459421"/>
            <a:ext cx="2419842" cy="37461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</a:rPr>
              <a:t>Why do I want my child to achieve Merit’s and Excellence?</a:t>
            </a:r>
          </a:p>
        </p:txBody>
      </p:sp>
      <p:pic>
        <p:nvPicPr>
          <p:cNvPr id="2050" name="Picture 2" descr="51,269 Doctor Cartoon Stock Photos, Pictures &amp; Royalty-Free Images - iStock">
            <a:extLst>
              <a:ext uri="{FF2B5EF4-FFF2-40B4-BE49-F238E27FC236}">
                <a16:creationId xmlns:a16="http://schemas.microsoft.com/office/drawing/2014/main" id="{C7BA16D4-676F-4A3B-B9AA-4FC9D72B5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b="47893"/>
          <a:stretch/>
        </p:blipFill>
        <p:spPr bwMode="auto">
          <a:xfrm>
            <a:off x="0" y="11"/>
            <a:ext cx="12192000" cy="211256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EB9412-E0DE-448F-9F40-3C214D37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48" y="2459422"/>
            <a:ext cx="8713947" cy="374611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600" b="1" u="sng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b="1" u="sng" dirty="0">
                <a:solidFill>
                  <a:schemeClr val="tx1"/>
                </a:solidFill>
                <a:latin typeface="+mn-lt"/>
                <a:cs typeface="+mn-cs"/>
              </a:rPr>
              <a:t>WHAT DO I NEED TO GO TO UNIVERSITY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Some degrees have harder entrance requirements and calculate entrance on students Level 3 best 80 credit</a:t>
            </a:r>
          </a:p>
          <a:p>
            <a:pPr lvl="1"/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Guaranteed Entry Score - </a:t>
            </a:r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  <a:hlinkClick r:id="rId4"/>
              </a:rPr>
              <a:t>Auckland University</a:t>
            </a:r>
            <a:endParaRPr 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/>
            <a:r>
              <a:rPr lang="en-US" sz="1700" dirty="0">
                <a:solidFill>
                  <a:schemeClr val="tx1"/>
                </a:solidFill>
                <a:latin typeface="+mn-lt"/>
                <a:cs typeface="+mn-cs"/>
              </a:rPr>
              <a:t>280 = Biomedical Science, 260 = Engineering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b="1" i="0" dirty="0">
              <a:solidFill>
                <a:srgbClr val="0563C1"/>
              </a:solidFill>
              <a:effectLst/>
              <a:latin typeface="+mn-lt"/>
              <a:cs typeface="+mn-c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b="1" i="0" dirty="0">
                <a:solidFill>
                  <a:schemeClr val="tx1"/>
                </a:solidFill>
                <a:effectLst/>
                <a:latin typeface="+mn-lt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CALCULATING MY RANK SCORE: </a:t>
            </a:r>
            <a:r>
              <a:rPr lang="en-US" sz="1700" b="1" i="0" dirty="0">
                <a:solidFill>
                  <a:srgbClr val="0563C1"/>
                </a:solidFill>
                <a:effectLst/>
                <a:latin typeface="+mn-lt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your NCEA rank score is calculated</a:t>
            </a:r>
            <a:endParaRPr lang="en-US" sz="1700" b="1" i="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Your rank score is based on your best 80 credits at Level 3 or higher over a maximum of five approved subjects. </a:t>
            </a:r>
          </a:p>
          <a:p>
            <a:pPr>
              <a:lnSpc>
                <a:spcPct val="90000"/>
              </a:lnSpc>
            </a:pP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These credits are then weighted by awarding points based on the level of achievement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Excellence (4 points), Merit (3 points) or Achieved (2 points) </a:t>
            </a:r>
            <a:endParaRPr 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700" b="0" i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attained in each set of credits.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0" i="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1400" b="0" i="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22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1504</Words>
  <Application>Microsoft Office PowerPoint</Application>
  <PresentationFormat>Widescreen</PresentationFormat>
  <Paragraphs>186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Office Theme</vt:lpstr>
      <vt:lpstr>Custom Design</vt:lpstr>
      <vt:lpstr>1_Custom Design</vt:lpstr>
      <vt:lpstr>What you need to know about NCEA </vt:lpstr>
      <vt:lpstr>NCEA PRESENTATION </vt:lpstr>
      <vt:lpstr>Where can I go to help my child with their NCEA Journey?</vt:lpstr>
      <vt:lpstr>PowerPoint Presentation</vt:lpstr>
      <vt:lpstr>NCEA National Certificate of Educational Achievement</vt:lpstr>
      <vt:lpstr>NCEA National Certificate of Educational Achievement</vt:lpstr>
      <vt:lpstr>NCEA National Certificate of Educational Achievement</vt:lpstr>
      <vt:lpstr>University Entrance Qualification</vt:lpstr>
      <vt:lpstr>Why do I want my child to achieve Merit’s and Excellence?</vt:lpstr>
      <vt:lpstr>Sancta Maria College Academic Honours</vt:lpstr>
      <vt:lpstr>Scholars Badge  Sancta Maria College Academic Honours</vt:lpstr>
      <vt:lpstr>FAQ:  1. What if I’m sick when an assessment is on?  2. What if there has been  an accident or emergency when an assessment is on?</vt:lpstr>
      <vt:lpstr>FAQ:  3.  What if I need to apply for an extension to a deadline? </vt:lpstr>
      <vt:lpstr>All work must be your own.</vt:lpstr>
      <vt:lpstr>The Appeals Process This process may be used if you disagree with any decision relating to assessment.  https://www.sanctamaria.school.nz/wp-content/uploads/2019/09/SMC_NCEA_Assessment_Appeal_Application_Form.pdf </vt:lpstr>
      <vt:lpstr>Further Assessment Opportunity (FAO)</vt:lpstr>
      <vt:lpstr>There is always work to be done!</vt:lpstr>
      <vt:lpstr>Do you know what happens behind closed doors? </vt:lpstr>
      <vt:lpstr>Back it up!</vt:lpstr>
      <vt:lpstr>Any more 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Ganias</dc:creator>
  <cp:lastModifiedBy>Anita Heffernan</cp:lastModifiedBy>
  <cp:revision>83</cp:revision>
  <dcterms:created xsi:type="dcterms:W3CDTF">2021-05-07T01:00:59Z</dcterms:created>
  <dcterms:modified xsi:type="dcterms:W3CDTF">2022-05-04T00:29:51Z</dcterms:modified>
</cp:coreProperties>
</file>